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3.xml" ContentType="application/vnd.openxmlformats-officedocument.drawingml.chartshape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6"/>
  </p:notesMasterIdLst>
  <p:handoutMasterIdLst>
    <p:handoutMasterId r:id="rId47"/>
  </p:handoutMasterIdLst>
  <p:sldIdLst>
    <p:sldId id="400" r:id="rId2"/>
    <p:sldId id="445" r:id="rId3"/>
    <p:sldId id="451" r:id="rId4"/>
    <p:sldId id="495" r:id="rId5"/>
    <p:sldId id="487" r:id="rId6"/>
    <p:sldId id="492" r:id="rId7"/>
    <p:sldId id="494" r:id="rId8"/>
    <p:sldId id="493" r:id="rId9"/>
    <p:sldId id="526" r:id="rId10"/>
    <p:sldId id="457" r:id="rId11"/>
    <p:sldId id="496" r:id="rId12"/>
    <p:sldId id="452" r:id="rId13"/>
    <p:sldId id="470" r:id="rId14"/>
    <p:sldId id="498" r:id="rId15"/>
    <p:sldId id="499" r:id="rId16"/>
    <p:sldId id="500" r:id="rId17"/>
    <p:sldId id="501" r:id="rId18"/>
    <p:sldId id="502" r:id="rId19"/>
    <p:sldId id="505" r:id="rId20"/>
    <p:sldId id="506" r:id="rId21"/>
    <p:sldId id="507" r:id="rId22"/>
    <p:sldId id="508" r:id="rId23"/>
    <p:sldId id="527" r:id="rId24"/>
    <p:sldId id="528" r:id="rId25"/>
    <p:sldId id="529" r:id="rId26"/>
    <p:sldId id="509" r:id="rId27"/>
    <p:sldId id="530" r:id="rId28"/>
    <p:sldId id="503" r:id="rId29"/>
    <p:sldId id="510" r:id="rId30"/>
    <p:sldId id="531" r:id="rId31"/>
    <p:sldId id="513" r:id="rId32"/>
    <p:sldId id="514" r:id="rId33"/>
    <p:sldId id="519" r:id="rId34"/>
    <p:sldId id="516" r:id="rId35"/>
    <p:sldId id="515" r:id="rId36"/>
    <p:sldId id="532" r:id="rId37"/>
    <p:sldId id="491" r:id="rId38"/>
    <p:sldId id="489" r:id="rId39"/>
    <p:sldId id="520" r:id="rId40"/>
    <p:sldId id="521" r:id="rId41"/>
    <p:sldId id="524" r:id="rId42"/>
    <p:sldId id="522" r:id="rId43"/>
    <p:sldId id="517" r:id="rId44"/>
    <p:sldId id="525" r:id="rId45"/>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rik Heyer" initials="AH" lastIdx="2" clrIdx="0">
    <p:extLst>
      <p:ext uri="{19B8F6BF-5375-455C-9EA6-DF929625EA0E}">
        <p15:presenceInfo xmlns:p15="http://schemas.microsoft.com/office/powerpoint/2012/main" userId="S-1-5-21-626883671-3693664854-2711534139-1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74"/>
    <a:srgbClr val="CC3399"/>
    <a:srgbClr val="61A9CD"/>
    <a:srgbClr val="99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267" autoAdjust="0"/>
  </p:normalViewPr>
  <p:slideViewPr>
    <p:cSldViewPr>
      <p:cViewPr varScale="1">
        <p:scale>
          <a:sx n="63" d="100"/>
          <a:sy n="63" d="100"/>
        </p:scale>
        <p:origin x="48" y="84"/>
      </p:cViewPr>
      <p:guideLst>
        <p:guide orient="horz" pos="2160"/>
        <p:guide pos="2880"/>
      </p:guideLst>
    </p:cSldViewPr>
  </p:slideViewPr>
  <p:outlineViewPr>
    <p:cViewPr>
      <p:scale>
        <a:sx n="33" d="100"/>
        <a:sy n="33" d="100"/>
      </p:scale>
      <p:origin x="0" y="-8022"/>
    </p:cViewPr>
  </p:outlineViewPr>
  <p:notesTextViewPr>
    <p:cViewPr>
      <p:scale>
        <a:sx n="3" d="2"/>
        <a:sy n="3" d="2"/>
      </p:scale>
      <p:origin x="0" y="0"/>
    </p:cViewPr>
  </p:notesTextViewPr>
  <p:sorterViewPr>
    <p:cViewPr varScale="1">
      <p:scale>
        <a:sx n="100" d="100"/>
        <a:sy n="100" d="100"/>
      </p:scale>
      <p:origin x="0" y="-38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mrikHeyer\AppData\Local\Microsoft\Windows\INetCache\Content.Outlook\8GTDEVD4\2018%20Access%20Strand%20Tabulations%20by%20country.xls"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66017267922609E-2"/>
          <c:y val="2.203508163774032E-2"/>
          <c:w val="0.96778433348675552"/>
          <c:h val="0.80478584699155575"/>
        </c:manualLayout>
      </c:layout>
      <c:lineChart>
        <c:grouping val="standard"/>
        <c:varyColors val="0"/>
        <c:ser>
          <c:idx val="0"/>
          <c:order val="0"/>
          <c:tx>
            <c:strRef>
              <c:f>'Access strand'!$A$11</c:f>
              <c:strCache>
                <c:ptCount val="1"/>
                <c:pt idx="0">
                  <c:v>Formal</c:v>
                </c:pt>
              </c:strCache>
            </c:strRef>
          </c:tx>
          <c:spPr>
            <a:ln w="57150" cap="rnd">
              <a:solidFill>
                <a:srgbClr val="0070C0"/>
              </a:solidFill>
              <a:round/>
            </a:ln>
            <a:effectLst/>
          </c:spPr>
          <c:marker>
            <c:symbol val="circle"/>
            <c:size val="5"/>
            <c:spPr>
              <a:solidFill>
                <a:srgbClr val="0070C0"/>
              </a:solidFill>
              <a:ln w="57150">
                <a:solidFill>
                  <a:srgbClr val="0070C0"/>
                </a:solidFill>
              </a:ln>
              <a:effectLst/>
            </c:spPr>
          </c:marker>
          <c:dLbls>
            <c:dLbl>
              <c:idx val="0"/>
              <c:layout>
                <c:manualLayout>
                  <c:x val="-1.8587511683207471E-2"/>
                  <c:y val="8.65786485315368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99-4D4D-B629-6A4B2CDA0C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0C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'Access strand'!$B$10:$F$10</c:f>
              <c:numCache>
                <c:formatCode>General</c:formatCode>
                <c:ptCount val="5"/>
                <c:pt idx="0">
                  <c:v>2006</c:v>
                </c:pt>
                <c:pt idx="1">
                  <c:v>2009</c:v>
                </c:pt>
                <c:pt idx="2">
                  <c:v>2013</c:v>
                </c:pt>
                <c:pt idx="3">
                  <c:v>2016</c:v>
                </c:pt>
                <c:pt idx="4">
                  <c:v>2019</c:v>
                </c:pt>
              </c:numCache>
            </c:numRef>
          </c:cat>
          <c:val>
            <c:numRef>
              <c:f>'Access strand'!$B$11:$F$11</c:f>
              <c:numCache>
                <c:formatCode>General</c:formatCode>
                <c:ptCount val="5"/>
                <c:pt idx="0">
                  <c:v>26.7</c:v>
                </c:pt>
                <c:pt idx="1">
                  <c:v>40.4</c:v>
                </c:pt>
                <c:pt idx="2">
                  <c:v>66.7</c:v>
                </c:pt>
                <c:pt idx="3">
                  <c:v>75.300000000000011</c:v>
                </c:pt>
                <c:pt idx="4">
                  <c:v>82.9</c:v>
                </c:pt>
              </c:numCache>
            </c:numRef>
          </c:val>
          <c:smooth val="0"/>
          <c:extLst>
            <c:ext xmlns:c16="http://schemas.microsoft.com/office/drawing/2014/chart" uri="{C3380CC4-5D6E-409C-BE32-E72D297353CC}">
              <c16:uniqueId val="{00000000-F999-4D4D-B629-6A4B2CDA0C14}"/>
            </c:ext>
          </c:extLst>
        </c:ser>
        <c:ser>
          <c:idx val="1"/>
          <c:order val="1"/>
          <c:tx>
            <c:strRef>
              <c:f>'Access strand'!$A$12</c:f>
              <c:strCache>
                <c:ptCount val="1"/>
                <c:pt idx="0">
                  <c:v>Excluded</c:v>
                </c:pt>
              </c:strCache>
            </c:strRef>
          </c:tx>
          <c:spPr>
            <a:ln w="57150" cap="rnd">
              <a:solidFill>
                <a:schemeClr val="bg1">
                  <a:lumMod val="50000"/>
                </a:schemeClr>
              </a:solidFill>
              <a:round/>
            </a:ln>
            <a:effectLst/>
          </c:spPr>
          <c:marker>
            <c:symbol val="circle"/>
            <c:size val="5"/>
            <c:spPr>
              <a:solidFill>
                <a:schemeClr val="accent2"/>
              </a:solidFill>
              <a:ln w="57150">
                <a:solidFill>
                  <a:schemeClr val="bg1">
                    <a:lumMod val="50000"/>
                  </a:schemeClr>
                </a:solidFill>
              </a:ln>
              <a:effectLst/>
            </c:spPr>
          </c:marker>
          <c:dLbls>
            <c:dLbl>
              <c:idx val="1"/>
              <c:layout>
                <c:manualLayout>
                  <c:x val="1.3773890057068073E-2"/>
                  <c:y val="-6.7602106159668551E-2"/>
                </c:manualLayout>
              </c:layout>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lumMod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8209893090370175E-2"/>
                      <c:h val="7.0821673358478304E-2"/>
                    </c:manualLayout>
                  </c15:layout>
                </c:ext>
                <c:ext xmlns:c16="http://schemas.microsoft.com/office/drawing/2014/chart" uri="{C3380CC4-5D6E-409C-BE32-E72D297353CC}">
                  <c16:uniqueId val="{00000004-F999-4D4D-B629-6A4B2CDA0C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'Access strand'!$B$10:$F$10</c:f>
              <c:numCache>
                <c:formatCode>General</c:formatCode>
                <c:ptCount val="5"/>
                <c:pt idx="0">
                  <c:v>2006</c:v>
                </c:pt>
                <c:pt idx="1">
                  <c:v>2009</c:v>
                </c:pt>
                <c:pt idx="2">
                  <c:v>2013</c:v>
                </c:pt>
                <c:pt idx="3">
                  <c:v>2016</c:v>
                </c:pt>
                <c:pt idx="4">
                  <c:v>2019</c:v>
                </c:pt>
              </c:numCache>
            </c:numRef>
          </c:cat>
          <c:val>
            <c:numRef>
              <c:f>'Access strand'!$B$12:$F$12</c:f>
              <c:numCache>
                <c:formatCode>General</c:formatCode>
                <c:ptCount val="5"/>
                <c:pt idx="0">
                  <c:v>41.3</c:v>
                </c:pt>
                <c:pt idx="1">
                  <c:v>32.700000000000003</c:v>
                </c:pt>
                <c:pt idx="2">
                  <c:v>25.4</c:v>
                </c:pt>
                <c:pt idx="3">
                  <c:v>17.399999999999999</c:v>
                </c:pt>
                <c:pt idx="4">
                  <c:v>11</c:v>
                </c:pt>
              </c:numCache>
            </c:numRef>
          </c:val>
          <c:smooth val="0"/>
          <c:extLst>
            <c:ext xmlns:c16="http://schemas.microsoft.com/office/drawing/2014/chart" uri="{C3380CC4-5D6E-409C-BE32-E72D297353CC}">
              <c16:uniqueId val="{00000001-F999-4D4D-B629-6A4B2CDA0C14}"/>
            </c:ext>
          </c:extLst>
        </c:ser>
        <c:ser>
          <c:idx val="2"/>
          <c:order val="2"/>
          <c:tx>
            <c:strRef>
              <c:f>'Access strand'!$A$13</c:f>
              <c:strCache>
                <c:ptCount val="1"/>
                <c:pt idx="0">
                  <c:v>Informal</c:v>
                </c:pt>
              </c:strCache>
            </c:strRef>
          </c:tx>
          <c:spPr>
            <a:ln w="57150" cap="rnd">
              <a:solidFill>
                <a:srgbClr val="92D050"/>
              </a:solidFill>
              <a:round/>
            </a:ln>
            <a:effectLst/>
          </c:spPr>
          <c:marker>
            <c:symbol val="circle"/>
            <c:size val="5"/>
            <c:spPr>
              <a:solidFill>
                <a:schemeClr val="accent3"/>
              </a:solidFill>
              <a:ln w="57150">
                <a:solidFill>
                  <a:srgbClr val="92D050"/>
                </a:solidFill>
              </a:ln>
              <a:effectLst/>
            </c:spPr>
          </c:marker>
          <c:dLbls>
            <c:dLbl>
              <c:idx val="0"/>
              <c:layout>
                <c:manualLayout>
                  <c:x val="-7.1983719444016936E-2"/>
                  <c:y val="-3.2361099548969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99-4D4D-B629-6A4B2CDA0C14}"/>
                </c:ext>
              </c:extLst>
            </c:dLbl>
            <c:dLbl>
              <c:idx val="2"/>
              <c:layout>
                <c:manualLayout>
                  <c:x val="-6.6944959581888813E-2"/>
                  <c:y val="3.2051727158520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99-4D4D-B629-6A4B2CDA0C14}"/>
                </c:ext>
              </c:extLst>
            </c:dLbl>
            <c:dLbl>
              <c:idx val="3"/>
              <c:layout>
                <c:manualLayout>
                  <c:x val="-8.0511828220416262E-2"/>
                  <c:y val="-4.93494846726433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99-4D4D-B629-6A4B2CDA0C14}"/>
                </c:ext>
              </c:extLst>
            </c:dLbl>
            <c:dLbl>
              <c:idx val="4"/>
              <c:layout>
                <c:manualLayout>
                  <c:x val="6.9191030056488341E-3"/>
                  <c:y val="-2.2215747395588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99-4D4D-B629-6A4B2CDA0C1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92D05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'Access strand'!$B$10:$F$10</c:f>
              <c:numCache>
                <c:formatCode>General</c:formatCode>
                <c:ptCount val="5"/>
                <c:pt idx="0">
                  <c:v>2006</c:v>
                </c:pt>
                <c:pt idx="1">
                  <c:v>2009</c:v>
                </c:pt>
                <c:pt idx="2">
                  <c:v>2013</c:v>
                </c:pt>
                <c:pt idx="3">
                  <c:v>2016</c:v>
                </c:pt>
                <c:pt idx="4">
                  <c:v>2019</c:v>
                </c:pt>
              </c:numCache>
            </c:numRef>
          </c:cat>
          <c:val>
            <c:numRef>
              <c:f>'Access strand'!$B$13:$F$13</c:f>
              <c:numCache>
                <c:formatCode>General</c:formatCode>
                <c:ptCount val="5"/>
                <c:pt idx="0">
                  <c:v>32.1</c:v>
                </c:pt>
                <c:pt idx="1">
                  <c:v>26.8</c:v>
                </c:pt>
                <c:pt idx="2">
                  <c:v>7.8</c:v>
                </c:pt>
                <c:pt idx="3">
                  <c:v>7.2</c:v>
                </c:pt>
                <c:pt idx="4">
                  <c:v>6.1</c:v>
                </c:pt>
              </c:numCache>
            </c:numRef>
          </c:val>
          <c:smooth val="0"/>
          <c:extLst>
            <c:ext xmlns:c16="http://schemas.microsoft.com/office/drawing/2014/chart" uri="{C3380CC4-5D6E-409C-BE32-E72D297353CC}">
              <c16:uniqueId val="{00000002-F999-4D4D-B629-6A4B2CDA0C14}"/>
            </c:ext>
          </c:extLst>
        </c:ser>
        <c:dLbls>
          <c:showLegendKey val="0"/>
          <c:showVal val="0"/>
          <c:showCatName val="0"/>
          <c:showSerName val="0"/>
          <c:showPercent val="0"/>
          <c:showBubbleSize val="0"/>
        </c:dLbls>
        <c:marker val="1"/>
        <c:smooth val="0"/>
        <c:axId val="283473216"/>
        <c:axId val="283473608"/>
      </c:lineChart>
      <c:catAx>
        <c:axId val="283473216"/>
        <c:scaling>
          <c:orientation val="minMax"/>
        </c:scaling>
        <c:delete val="0"/>
        <c:axPos val="b"/>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83473608"/>
        <c:crosses val="autoZero"/>
        <c:auto val="1"/>
        <c:lblAlgn val="ctr"/>
        <c:lblOffset val="100"/>
        <c:noMultiLvlLbl val="0"/>
      </c:catAx>
      <c:valAx>
        <c:axId val="28347360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Access</a:t>
                </a:r>
                <a:r>
                  <a:rPr lang="en-US" sz="1400" baseline="0" dirty="0">
                    <a:solidFill>
                      <a:schemeClr val="tx1"/>
                    </a:solidFill>
                  </a:rPr>
                  <a:t> Level (%)</a:t>
                </a:r>
                <a:endParaRPr lang="en-US" sz="1400" dirty="0">
                  <a:solidFill>
                    <a:schemeClr val="tx1"/>
                  </a:solidFill>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283473216"/>
        <c:crosses val="autoZero"/>
        <c:crossBetween val="between"/>
      </c:valAx>
      <c:spPr>
        <a:noFill/>
        <a:ln>
          <a:noFill/>
        </a:ln>
        <a:effectLst/>
      </c:spPr>
    </c:plotArea>
    <c:legend>
      <c:legendPos val="b"/>
      <c:layout>
        <c:manualLayout>
          <c:xMode val="edge"/>
          <c:yMode val="edge"/>
          <c:x val="0.10069156608430024"/>
          <c:y val="0.93800799911120991"/>
          <c:w val="0.7322761793032172"/>
          <c:h val="5.035000817935375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92D050"/>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73776192042284"/>
          <c:y val="3.5927078061285374E-2"/>
          <c:w val="0.52878648294949404"/>
          <c:h val="0.89078168269369251"/>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'6 - Usage of financial services'!$A$185:$A$187</c:f>
              <c:strCache>
                <c:ptCount val="3"/>
                <c:pt idx="0">
                  <c:v>ATM or Card Swipe machine not working</c:v>
                </c:pt>
                <c:pt idx="1">
                  <c:v>Unexpected charges</c:v>
                </c:pt>
                <c:pt idx="2">
                  <c:v>Poor service received at a branch/agent/customer care</c:v>
                </c:pt>
              </c:strCache>
            </c:strRef>
          </c:cat>
          <c:val>
            <c:numRef>
              <c:f>'6 - Usage of financial services'!$B$185:$B$187</c:f>
              <c:numCache>
                <c:formatCode>0.0</c:formatCode>
                <c:ptCount val="3"/>
                <c:pt idx="0">
                  <c:v>36.377961487070721</c:v>
                </c:pt>
                <c:pt idx="1">
                  <c:v>30.860906932373755</c:v>
                </c:pt>
                <c:pt idx="2">
                  <c:v>13.183665414008978</c:v>
                </c:pt>
              </c:numCache>
            </c:numRef>
          </c:val>
          <c:extLst>
            <c:ext xmlns:c16="http://schemas.microsoft.com/office/drawing/2014/chart" uri="{C3380CC4-5D6E-409C-BE32-E72D297353CC}">
              <c16:uniqueId val="{00000000-D02B-47BE-ADFB-B602CB010163}"/>
            </c:ext>
          </c:extLst>
        </c:ser>
        <c:dLbls>
          <c:showLegendKey val="0"/>
          <c:showVal val="0"/>
          <c:showCatName val="0"/>
          <c:showSerName val="0"/>
          <c:showPercent val="0"/>
          <c:showBubbleSize val="0"/>
        </c:dLbls>
        <c:gapWidth val="182"/>
        <c:axId val="599627408"/>
        <c:axId val="599630608"/>
      </c:barChart>
      <c:catAx>
        <c:axId val="599627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99630608"/>
        <c:crosses val="autoZero"/>
        <c:auto val="1"/>
        <c:lblAlgn val="ctr"/>
        <c:lblOffset val="100"/>
        <c:noMultiLvlLbl val="0"/>
      </c:catAx>
      <c:valAx>
        <c:axId val="5996306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99627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'6 - Usage of financial services'!$C$167</c:f>
              <c:strCache>
                <c:ptCount val="1"/>
                <c:pt idx="0">
                  <c:v>percentage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'6 - Usage of financial services'!$A$168:$A$170</c:f>
              <c:strCache>
                <c:ptCount val="3"/>
                <c:pt idx="0">
                  <c:v>No money to Save</c:v>
                </c:pt>
                <c:pt idx="1">
                  <c:v>Can't Afford to</c:v>
                </c:pt>
                <c:pt idx="2">
                  <c:v>No regular Income</c:v>
                </c:pt>
              </c:strCache>
            </c:strRef>
          </c:cat>
          <c:val>
            <c:numRef>
              <c:f>'6 - Usage of financial services'!$C$168:$C$170</c:f>
              <c:numCache>
                <c:formatCode>0.0</c:formatCode>
                <c:ptCount val="3"/>
                <c:pt idx="0">
                  <c:v>35.111637081934603</c:v>
                </c:pt>
                <c:pt idx="1">
                  <c:v>19.299731928832713</c:v>
                </c:pt>
                <c:pt idx="2">
                  <c:v>15.534270616540116</c:v>
                </c:pt>
              </c:numCache>
            </c:numRef>
          </c:val>
          <c:extLst>
            <c:ext xmlns:c16="http://schemas.microsoft.com/office/drawing/2014/chart" uri="{C3380CC4-5D6E-409C-BE32-E72D297353CC}">
              <c16:uniqueId val="{00000000-C41A-4824-87B4-2E1E1005EF9F}"/>
            </c:ext>
          </c:extLst>
        </c:ser>
        <c:dLbls>
          <c:showLegendKey val="0"/>
          <c:showVal val="0"/>
          <c:showCatName val="0"/>
          <c:showSerName val="0"/>
          <c:showPercent val="0"/>
          <c:showBubbleSize val="0"/>
        </c:dLbls>
        <c:gapWidth val="182"/>
        <c:axId val="633106744"/>
        <c:axId val="633107064"/>
      </c:barChart>
      <c:catAx>
        <c:axId val="633106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33107064"/>
        <c:crosses val="autoZero"/>
        <c:auto val="1"/>
        <c:lblAlgn val="ctr"/>
        <c:lblOffset val="100"/>
        <c:noMultiLvlLbl val="0"/>
      </c:catAx>
      <c:valAx>
        <c:axId val="63310706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633106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53149606299214E-2"/>
          <c:y val="5.4157248833831668E-2"/>
          <c:w val="0.88389129483814521"/>
          <c:h val="0.72644559604367986"/>
        </c:manualLayout>
      </c:layout>
      <c:lineChart>
        <c:grouping val="standard"/>
        <c:varyColors val="0"/>
        <c:ser>
          <c:idx val="0"/>
          <c:order val="0"/>
          <c:tx>
            <c:strRef>
              <c:f>'8 -Use of credit'!$A$3</c:f>
              <c:strCache>
                <c:ptCount val="1"/>
                <c:pt idx="0">
                  <c:v>Credit/Loans</c:v>
                </c:pt>
              </c:strCache>
            </c:strRef>
          </c:tx>
          <c:spPr>
            <a:ln w="57150" cap="rnd">
              <a:solidFill>
                <a:srgbClr val="92D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'8 -Use of credit'!$B$2:$F$2</c:f>
              <c:numCache>
                <c:formatCode>General</c:formatCode>
                <c:ptCount val="5"/>
                <c:pt idx="0">
                  <c:v>2006</c:v>
                </c:pt>
                <c:pt idx="1">
                  <c:v>2009</c:v>
                </c:pt>
                <c:pt idx="2">
                  <c:v>2013</c:v>
                </c:pt>
                <c:pt idx="3">
                  <c:v>2016</c:v>
                </c:pt>
                <c:pt idx="4">
                  <c:v>2019</c:v>
                </c:pt>
              </c:numCache>
            </c:numRef>
          </c:cat>
          <c:val>
            <c:numRef>
              <c:f>'8 -Use of credit'!$B$3:$F$3</c:f>
              <c:numCache>
                <c:formatCode>0.0</c:formatCode>
                <c:ptCount val="5"/>
                <c:pt idx="0">
                  <c:v>35.5</c:v>
                </c:pt>
                <c:pt idx="1">
                  <c:v>37.799999999999997</c:v>
                </c:pt>
                <c:pt idx="2">
                  <c:v>28.6</c:v>
                </c:pt>
                <c:pt idx="3">
                  <c:v>34.200000000000003</c:v>
                </c:pt>
                <c:pt idx="4">
                  <c:v>50.4</c:v>
                </c:pt>
              </c:numCache>
            </c:numRef>
          </c:val>
          <c:smooth val="0"/>
          <c:extLst>
            <c:ext xmlns:c16="http://schemas.microsoft.com/office/drawing/2014/chart" uri="{C3380CC4-5D6E-409C-BE32-E72D297353CC}">
              <c16:uniqueId val="{00000000-30D9-4AE5-8300-0670B50D3CB2}"/>
            </c:ext>
          </c:extLst>
        </c:ser>
        <c:ser>
          <c:idx val="1"/>
          <c:order val="1"/>
          <c:tx>
            <c:strRef>
              <c:f>'8 -Use of credit'!$A$4</c:f>
              <c:strCache>
                <c:ptCount val="1"/>
                <c:pt idx="0">
                  <c:v>Savings</c:v>
                </c:pt>
              </c:strCache>
            </c:strRef>
          </c:tx>
          <c:spPr>
            <a:ln w="57150" cap="rnd">
              <a:solidFill>
                <a:srgbClr val="00206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'8 -Use of credit'!$B$2:$F$2</c:f>
              <c:numCache>
                <c:formatCode>General</c:formatCode>
                <c:ptCount val="5"/>
                <c:pt idx="0">
                  <c:v>2006</c:v>
                </c:pt>
                <c:pt idx="1">
                  <c:v>2009</c:v>
                </c:pt>
                <c:pt idx="2">
                  <c:v>2013</c:v>
                </c:pt>
                <c:pt idx="3">
                  <c:v>2016</c:v>
                </c:pt>
                <c:pt idx="4">
                  <c:v>2019</c:v>
                </c:pt>
              </c:numCache>
            </c:numRef>
          </c:cat>
          <c:val>
            <c:numRef>
              <c:f>'8 -Use of credit'!$B$4:$F$4</c:f>
              <c:numCache>
                <c:formatCode>0.0</c:formatCode>
                <c:ptCount val="5"/>
                <c:pt idx="0" formatCode="0">
                  <c:v>51.9</c:v>
                </c:pt>
                <c:pt idx="1">
                  <c:v>51.5</c:v>
                </c:pt>
                <c:pt idx="2">
                  <c:v>58.4</c:v>
                </c:pt>
                <c:pt idx="3">
                  <c:v>66.400000000000006</c:v>
                </c:pt>
                <c:pt idx="4">
                  <c:v>69.900000000000006</c:v>
                </c:pt>
              </c:numCache>
            </c:numRef>
          </c:val>
          <c:smooth val="0"/>
          <c:extLst>
            <c:ext xmlns:c16="http://schemas.microsoft.com/office/drawing/2014/chart" uri="{C3380CC4-5D6E-409C-BE32-E72D297353CC}">
              <c16:uniqueId val="{00000001-30D9-4AE5-8300-0670B50D3CB2}"/>
            </c:ext>
          </c:extLst>
        </c:ser>
        <c:dLbls>
          <c:showLegendKey val="0"/>
          <c:showVal val="0"/>
          <c:showCatName val="0"/>
          <c:showSerName val="0"/>
          <c:showPercent val="0"/>
          <c:showBubbleSize val="0"/>
        </c:dLbls>
        <c:smooth val="0"/>
        <c:axId val="525716664"/>
        <c:axId val="525714104"/>
      </c:lineChart>
      <c:catAx>
        <c:axId val="52571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25714104"/>
        <c:crosses val="autoZero"/>
        <c:auto val="1"/>
        <c:lblAlgn val="ctr"/>
        <c:lblOffset val="100"/>
        <c:noMultiLvlLbl val="0"/>
      </c:catAx>
      <c:valAx>
        <c:axId val="525714104"/>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5716664"/>
        <c:crosses val="autoZero"/>
        <c:crossBetween val="between"/>
      </c:valAx>
      <c:spPr>
        <a:noFill/>
        <a:ln>
          <a:noFill/>
        </a:ln>
        <a:effectLst/>
      </c:spPr>
    </c:plotArea>
    <c:legend>
      <c:legendPos val="b"/>
      <c:layout>
        <c:manualLayout>
          <c:xMode val="edge"/>
          <c:yMode val="edge"/>
          <c:x val="5.4862078941091075E-2"/>
          <c:y val="0.88920851631028464"/>
          <c:w val="0.91605832525516029"/>
          <c:h val="9.037985452562248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2060"/>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spPr>
            <a:solidFill>
              <a:srgbClr val="002060"/>
            </a:solidFill>
            <a:ln>
              <a:noFill/>
            </a:ln>
            <a:effectLst/>
          </c:spPr>
          <c:invertIfNegative val="0"/>
          <c:dLbls>
            <c:spPr>
              <a:noFill/>
              <a:ln w="25400">
                <a:noFill/>
              </a:ln>
              <a:effectLst/>
            </c:spPr>
            <c:txPr>
              <a:bodyPr rot="0" spcFirstLastPara="1" vertOverflow="ellipsis" vert="horz" wrap="square" anchor="ctr" anchorCtr="1"/>
              <a:lstStyle/>
              <a:p>
                <a:pPr>
                  <a:defRPr sz="1400" b="0"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'F1,F2, F1N Savings'!$A$2:$A$8</c:f>
              <c:strCache>
                <c:ptCount val="7"/>
                <c:pt idx="0">
                  <c:v> Do not want to keep a minimum balance</c:v>
                </c:pt>
                <c:pt idx="1">
                  <c:v> I don’t need to save</c:v>
                </c:pt>
                <c:pt idx="2">
                  <c:v> I only save when I need to</c:v>
                </c:pt>
                <c:pt idx="3">
                  <c:v> There’s nowhere to save my money</c:v>
                </c:pt>
                <c:pt idx="4">
                  <c:v> I use my money for investments not for savings</c:v>
                </c:pt>
                <c:pt idx="5">
                  <c:v> I don't have enough money to save</c:v>
                </c:pt>
                <c:pt idx="6">
                  <c:v> Requires a regular income</c:v>
                </c:pt>
              </c:strCache>
            </c:strRef>
          </c:cat>
          <c:val>
            <c:numRef>
              <c:f>'F1,F2, F1N Savings'!$C$2:$C$8</c:f>
              <c:numCache>
                <c:formatCode>###0.0</c:formatCode>
                <c:ptCount val="7"/>
                <c:pt idx="0">
                  <c:v>2.3279357541074535</c:v>
                </c:pt>
                <c:pt idx="1">
                  <c:v>2.4322246513650323</c:v>
                </c:pt>
                <c:pt idx="2">
                  <c:v>5.1151416211255443</c:v>
                </c:pt>
                <c:pt idx="3">
                  <c:v>8.6731723527638618</c:v>
                </c:pt>
                <c:pt idx="4">
                  <c:v>19.010270847792217</c:v>
                </c:pt>
                <c:pt idx="5">
                  <c:v>38.349834989342376</c:v>
                </c:pt>
                <c:pt idx="6">
                  <c:v>42.275323348264621</c:v>
                </c:pt>
              </c:numCache>
            </c:numRef>
          </c:val>
          <c:extLst>
            <c:ext xmlns:c16="http://schemas.microsoft.com/office/drawing/2014/chart" uri="{C3380CC4-5D6E-409C-BE32-E72D297353CC}">
              <c16:uniqueId val="{00000000-2486-4A7F-879B-D5AA8179A421}"/>
            </c:ext>
          </c:extLst>
        </c:ser>
        <c:dLbls>
          <c:showLegendKey val="0"/>
          <c:showVal val="0"/>
          <c:showCatName val="0"/>
          <c:showSerName val="0"/>
          <c:showPercent val="0"/>
          <c:showBubbleSize val="0"/>
        </c:dLbls>
        <c:gapWidth val="150"/>
        <c:axId val="376583696"/>
        <c:axId val="376583304"/>
      </c:barChart>
      <c:valAx>
        <c:axId val="376583304"/>
        <c:scaling>
          <c:orientation val="minMax"/>
        </c:scaling>
        <c:delete val="1"/>
        <c:axPos val="b"/>
        <c:majorGridlines>
          <c:spPr>
            <a:ln w="6350" cap="flat" cmpd="sng" algn="ctr">
              <a:solidFill>
                <a:schemeClr val="tx1">
                  <a:tint val="75000"/>
                </a:schemeClr>
              </a:solidFill>
              <a:prstDash val="solid"/>
              <a:round/>
            </a:ln>
            <a:effectLst/>
          </c:spPr>
        </c:majorGridlines>
        <c:numFmt formatCode="###0.0" sourceLinked="1"/>
        <c:majorTickMark val="out"/>
        <c:minorTickMark val="none"/>
        <c:tickLblPos val="nextTo"/>
        <c:crossAx val="376583696"/>
        <c:crosses val="autoZero"/>
        <c:crossBetween val="between"/>
      </c:valAx>
      <c:catAx>
        <c:axId val="3765836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6583304"/>
        <c:crosses val="autoZero"/>
        <c:auto val="1"/>
        <c:lblAlgn val="ctr"/>
        <c:lblOffset val="100"/>
        <c:noMultiLvlLbl val="0"/>
      </c:catAx>
      <c:spPr>
        <a:noFill/>
        <a:ln w="25400">
          <a:noFill/>
        </a:ln>
        <a:effectLst/>
      </c:spPr>
    </c:plotArea>
    <c:plotVisOnly val="1"/>
    <c:dispBlanksAs val="gap"/>
    <c:showDLblsOverMax val="0"/>
  </c:chart>
  <c:spPr>
    <a:solidFill>
      <a:schemeClr val="bg1"/>
    </a:solidFill>
    <a:ln w="9525" cap="flat" cmpd="sng" algn="ctr">
      <a:solidFill>
        <a:srgbClr val="002060"/>
      </a:solidFill>
      <a:prstDash val="solid"/>
      <a:round/>
    </a:ln>
    <a:effectLst/>
  </c:spPr>
  <c:txPr>
    <a:bodyPr/>
    <a:lstStyle/>
    <a:p>
      <a:pPr>
        <a:defRPr>
          <a:solidFill>
            <a:srgbClr val="00206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652353594965641E-2"/>
          <c:y val="5.011389521640091E-2"/>
          <c:w val="0.93047885912869244"/>
          <c:h val="0.86697827919573833"/>
        </c:manualLayout>
      </c:layout>
      <c:lineChart>
        <c:grouping val="standard"/>
        <c:varyColors val="0"/>
        <c:ser>
          <c:idx val="0"/>
          <c:order val="0"/>
          <c:tx>
            <c:strRef>
              <c:f>'9 -Use of ins, pension, inv'!$A$5</c:f>
              <c:strCache>
                <c:ptCount val="1"/>
                <c:pt idx="0">
                  <c:v>Investments</c:v>
                </c:pt>
              </c:strCache>
            </c:strRef>
          </c:tx>
          <c:spPr>
            <a:ln w="31750" cap="rnd">
              <a:solidFill>
                <a:srgbClr val="00B050"/>
              </a:solidFill>
              <a:round/>
            </a:ln>
            <a:effectLst/>
          </c:spPr>
          <c:marker>
            <c:symbol val="circle"/>
            <c:size val="17"/>
            <c:spPr>
              <a:solidFill>
                <a:srgbClr val="00B050"/>
              </a:solidFill>
              <a:ln>
                <a:solidFill>
                  <a:srgbClr val="00B050"/>
                </a:solidFill>
              </a:ln>
              <a:effectLst/>
            </c:spPr>
          </c:marker>
          <c:dLbls>
            <c:dLbl>
              <c:idx val="2"/>
              <c:layout>
                <c:manualLayout>
                  <c:x val="-7.8613359214789999E-2"/>
                  <c:y val="-1.616161616161623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44-425F-A427-1BEDD83F2097}"/>
                </c:ext>
              </c:extLst>
            </c:dLbl>
            <c:dLbl>
              <c:idx val="3"/>
              <c:layout>
                <c:manualLayout>
                  <c:x val="-5.4756500367871511E-2"/>
                  <c:y val="5.304064264694178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44-425F-A427-1BEDD83F2097}"/>
                </c:ext>
              </c:extLst>
            </c:dLbl>
            <c:dLbl>
              <c:idx val="4"/>
              <c:layout>
                <c:manualLayout>
                  <c:x val="-5.419984032811008E-2"/>
                  <c:y val="4.0404040404040407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B05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44-425F-A427-1BEDD83F209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'9 -Use of ins, pension, inv'!$B$3:$F$3</c:f>
              <c:numCache>
                <c:formatCode>General</c:formatCode>
                <c:ptCount val="5"/>
                <c:pt idx="0">
                  <c:v>2006</c:v>
                </c:pt>
                <c:pt idx="1">
                  <c:v>2009</c:v>
                </c:pt>
                <c:pt idx="2">
                  <c:v>2013</c:v>
                </c:pt>
                <c:pt idx="3">
                  <c:v>2016</c:v>
                </c:pt>
                <c:pt idx="4">
                  <c:v>2019</c:v>
                </c:pt>
              </c:numCache>
            </c:numRef>
          </c:cat>
          <c:val>
            <c:numRef>
              <c:f>'9 -Use of ins, pension, inv'!$B$5:$F$5</c:f>
              <c:numCache>
                <c:formatCode>General</c:formatCode>
                <c:ptCount val="5"/>
                <c:pt idx="2">
                  <c:v>11.6</c:v>
                </c:pt>
                <c:pt idx="3">
                  <c:v>10.3</c:v>
                </c:pt>
                <c:pt idx="4">
                  <c:v>3.2</c:v>
                </c:pt>
              </c:numCache>
            </c:numRef>
          </c:val>
          <c:smooth val="0"/>
          <c:extLst>
            <c:ext xmlns:c16="http://schemas.microsoft.com/office/drawing/2014/chart" uri="{C3380CC4-5D6E-409C-BE32-E72D297353CC}">
              <c16:uniqueId val="{00000003-3744-425F-A427-1BEDD83F2097}"/>
            </c:ext>
          </c:extLst>
        </c:ser>
        <c:ser>
          <c:idx val="1"/>
          <c:order val="1"/>
          <c:tx>
            <c:strRef>
              <c:f>'9 -Use of ins, pension, inv'!$A$6</c:f>
              <c:strCache>
                <c:ptCount val="1"/>
                <c:pt idx="0">
                  <c:v>Pension (excl.)</c:v>
                </c:pt>
              </c:strCache>
            </c:strRef>
          </c:tx>
          <c:spPr>
            <a:ln w="31750" cap="rnd">
              <a:solidFill>
                <a:srgbClr val="FFC000"/>
              </a:solidFill>
              <a:round/>
            </a:ln>
            <a:effectLst/>
          </c:spPr>
          <c:marker>
            <c:symbol val="circle"/>
            <c:size val="17"/>
            <c:spPr>
              <a:solidFill>
                <a:srgbClr val="FFC000"/>
              </a:solidFill>
              <a:ln>
                <a:solidFill>
                  <a:srgbClr val="FFC000"/>
                </a:solidFill>
              </a:ln>
              <a:effectLst/>
            </c:spPr>
          </c:marker>
          <c:dLbls>
            <c:dLbl>
              <c:idx val="1"/>
              <c:layout>
                <c:manualLayout>
                  <c:x val="-7.805669917502861E-2"/>
                  <c:y val="-1.21212121212121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44-425F-A427-1BEDD83F2097}"/>
                </c:ext>
              </c:extLst>
            </c:dLbl>
            <c:dLbl>
              <c:idx val="2"/>
              <c:layout>
                <c:manualLayout>
                  <c:x val="-2.2947355238646786E-2"/>
                  <c:y val="-7.7448747152619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44-425F-A427-1BEDD83F2097}"/>
                </c:ext>
              </c:extLst>
            </c:dLbl>
            <c:dLbl>
              <c:idx val="3"/>
              <c:layout>
                <c:manualLayout>
                  <c:x val="-4.2828070944412266E-2"/>
                  <c:y val="-5.656565656565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44-425F-A427-1BEDD83F2097}"/>
                </c:ext>
              </c:extLst>
            </c:dLbl>
            <c:dLbl>
              <c:idx val="4"/>
              <c:layout>
                <c:manualLayout>
                  <c:x val="-4.3156553960166745E-2"/>
                  <c:y val="-5.20833333333332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44-425F-A427-1BEDD83F209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FFC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'9 -Use of ins, pension, inv'!$B$3:$F$3</c:f>
              <c:numCache>
                <c:formatCode>General</c:formatCode>
                <c:ptCount val="5"/>
                <c:pt idx="0">
                  <c:v>2006</c:v>
                </c:pt>
                <c:pt idx="1">
                  <c:v>2009</c:v>
                </c:pt>
                <c:pt idx="2">
                  <c:v>2013</c:v>
                </c:pt>
                <c:pt idx="3">
                  <c:v>2016</c:v>
                </c:pt>
                <c:pt idx="4">
                  <c:v>2019</c:v>
                </c:pt>
              </c:numCache>
            </c:numRef>
          </c:cat>
          <c:val>
            <c:numRef>
              <c:f>'9 -Use of ins, pension, inv'!$B$6:$F$6</c:f>
              <c:numCache>
                <c:formatCode>General</c:formatCode>
                <c:ptCount val="5"/>
                <c:pt idx="0">
                  <c:v>3.2</c:v>
                </c:pt>
                <c:pt idx="1">
                  <c:v>3.7</c:v>
                </c:pt>
                <c:pt idx="2">
                  <c:v>10.9</c:v>
                </c:pt>
                <c:pt idx="3">
                  <c:v>12.5</c:v>
                </c:pt>
                <c:pt idx="4">
                  <c:v>12.2</c:v>
                </c:pt>
              </c:numCache>
            </c:numRef>
          </c:val>
          <c:smooth val="0"/>
          <c:extLst>
            <c:ext xmlns:c16="http://schemas.microsoft.com/office/drawing/2014/chart" uri="{C3380CC4-5D6E-409C-BE32-E72D297353CC}">
              <c16:uniqueId val="{00000008-3744-425F-A427-1BEDD83F2097}"/>
            </c:ext>
          </c:extLst>
        </c:ser>
        <c:ser>
          <c:idx val="2"/>
          <c:order val="2"/>
          <c:tx>
            <c:strRef>
              <c:f>'9 -Use of ins, pension, inv'!$A$7</c:f>
              <c:strCache>
                <c:ptCount val="1"/>
                <c:pt idx="0">
                  <c:v>Insurance (regulated by IRA)</c:v>
                </c:pt>
              </c:strCache>
            </c:strRef>
          </c:tx>
          <c:spPr>
            <a:ln w="31750" cap="rnd">
              <a:solidFill>
                <a:srgbClr val="FF0000"/>
              </a:solidFill>
              <a:round/>
            </a:ln>
            <a:effectLst/>
          </c:spPr>
          <c:marker>
            <c:symbol val="circle"/>
            <c:size val="17"/>
            <c:spPr>
              <a:solidFill>
                <a:srgbClr val="FF0000"/>
              </a:solidFill>
              <a:ln>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'9 -Use of ins, pension, inv'!$B$3:$F$3</c:f>
              <c:numCache>
                <c:formatCode>General</c:formatCode>
                <c:ptCount val="5"/>
                <c:pt idx="0">
                  <c:v>2006</c:v>
                </c:pt>
                <c:pt idx="1">
                  <c:v>2009</c:v>
                </c:pt>
                <c:pt idx="2">
                  <c:v>2013</c:v>
                </c:pt>
                <c:pt idx="3">
                  <c:v>2016</c:v>
                </c:pt>
                <c:pt idx="4">
                  <c:v>2019</c:v>
                </c:pt>
              </c:numCache>
            </c:numRef>
          </c:cat>
          <c:val>
            <c:numRef>
              <c:f>'9 -Use of ins, pension, inv'!$B$7:$F$7</c:f>
              <c:numCache>
                <c:formatCode>General</c:formatCode>
                <c:ptCount val="5"/>
                <c:pt idx="0">
                  <c:v>4.9000000000000004</c:v>
                </c:pt>
                <c:pt idx="1">
                  <c:v>5.8</c:v>
                </c:pt>
                <c:pt idx="2">
                  <c:v>6.1</c:v>
                </c:pt>
                <c:pt idx="3">
                  <c:v>6</c:v>
                </c:pt>
                <c:pt idx="4">
                  <c:v>5.5</c:v>
                </c:pt>
              </c:numCache>
            </c:numRef>
          </c:val>
          <c:smooth val="0"/>
          <c:extLst>
            <c:ext xmlns:c16="http://schemas.microsoft.com/office/drawing/2014/chart" uri="{C3380CC4-5D6E-409C-BE32-E72D297353CC}">
              <c16:uniqueId val="{00000009-3744-425F-A427-1BEDD83F2097}"/>
            </c:ext>
          </c:extLst>
        </c:ser>
        <c:ser>
          <c:idx val="3"/>
          <c:order val="3"/>
          <c:tx>
            <c:strRef>
              <c:f>'9 -Use of ins, pension, inv'!$A$4</c:f>
              <c:strCache>
                <c:ptCount val="1"/>
                <c:pt idx="0">
                  <c:v>NHIF</c:v>
                </c:pt>
              </c:strCache>
            </c:strRef>
          </c:tx>
          <c:spPr>
            <a:ln w="31750" cap="rnd">
              <a:solidFill>
                <a:schemeClr val="accent6">
                  <a:lumMod val="75000"/>
                </a:schemeClr>
              </a:solidFill>
              <a:round/>
            </a:ln>
            <a:effectLst/>
          </c:spPr>
          <c:marker>
            <c:symbol val="circle"/>
            <c:size val="17"/>
            <c:spPr>
              <a:solidFill>
                <a:schemeClr val="accent6">
                  <a:lumMod val="75000"/>
                </a:schemeClr>
              </a:solidFill>
              <a:ln>
                <a:solidFill>
                  <a:schemeClr val="accent6">
                    <a:lumMod val="75000"/>
                  </a:schemeClr>
                </a:solidFill>
              </a:ln>
              <a:effectLst/>
            </c:spPr>
          </c:marker>
          <c:dLbls>
            <c:dLbl>
              <c:idx val="1"/>
              <c:layout>
                <c:manualLayout>
                  <c:x val="-8.2631541987997145E-2"/>
                  <c:y val="8.4629000973496113E-2"/>
                </c:manualLayout>
              </c:layout>
              <c:spPr>
                <a:noFill/>
                <a:ln>
                  <a:solidFill>
                    <a:schemeClr val="accent6">
                      <a:lumMod val="75000"/>
                    </a:schemeClr>
                  </a:solid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44-425F-A427-1BEDD83F2097}"/>
                </c:ext>
              </c:extLst>
            </c:dLbl>
            <c:dLbl>
              <c:idx val="2"/>
              <c:layout>
                <c:manualLayout>
                  <c:x val="-7.211174649357624E-2"/>
                  <c:y val="-1.4925307322483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8F-4508-A506-631E6079F24A}"/>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'9 -Use of ins, pension, inv'!$B$3:$F$3</c:f>
              <c:numCache>
                <c:formatCode>General</c:formatCode>
                <c:ptCount val="5"/>
                <c:pt idx="0">
                  <c:v>2006</c:v>
                </c:pt>
                <c:pt idx="1">
                  <c:v>2009</c:v>
                </c:pt>
                <c:pt idx="2">
                  <c:v>2013</c:v>
                </c:pt>
                <c:pt idx="3">
                  <c:v>2016</c:v>
                </c:pt>
                <c:pt idx="4">
                  <c:v>2019</c:v>
                </c:pt>
              </c:numCache>
            </c:numRef>
          </c:cat>
          <c:val>
            <c:numRef>
              <c:f>'9 -Use of ins, pension, inv'!$B$4:$F$4</c:f>
              <c:numCache>
                <c:formatCode>General</c:formatCode>
                <c:ptCount val="5"/>
                <c:pt idx="1">
                  <c:v>4.2</c:v>
                </c:pt>
                <c:pt idx="2">
                  <c:v>15.6</c:v>
                </c:pt>
                <c:pt idx="3">
                  <c:v>21.2</c:v>
                </c:pt>
                <c:pt idx="4">
                  <c:v>26.1</c:v>
                </c:pt>
              </c:numCache>
            </c:numRef>
          </c:val>
          <c:smooth val="0"/>
          <c:extLst>
            <c:ext xmlns:c16="http://schemas.microsoft.com/office/drawing/2014/chart" uri="{C3380CC4-5D6E-409C-BE32-E72D297353CC}">
              <c16:uniqueId val="{0000000B-3744-425F-A427-1BEDD83F2097}"/>
            </c:ext>
          </c:extLst>
        </c:ser>
        <c:ser>
          <c:idx val="4"/>
          <c:order val="4"/>
          <c:tx>
            <c:strRef>
              <c:f>'9 -Use of ins, pension, inv'!$A$8</c:f>
              <c:strCache>
                <c:ptCount val="1"/>
                <c:pt idx="0">
                  <c:v>NSSF</c:v>
                </c:pt>
              </c:strCache>
            </c:strRef>
          </c:tx>
          <c:spPr>
            <a:ln w="31750" cap="rnd">
              <a:solidFill>
                <a:srgbClr val="002060"/>
              </a:solidFill>
              <a:round/>
            </a:ln>
            <a:effectLst/>
          </c:spPr>
          <c:marker>
            <c:symbol val="circle"/>
            <c:size val="17"/>
            <c:spPr>
              <a:solidFill>
                <a:srgbClr val="002060"/>
              </a:solidFill>
              <a:ln>
                <a:solidFill>
                  <a:srgbClr val="002060"/>
                </a:solidFill>
              </a:ln>
              <a:effectLst/>
            </c:spPr>
          </c:marker>
          <c:dLbls>
            <c:dLbl>
              <c:idx val="1"/>
              <c:layout>
                <c:manualLayout>
                  <c:x val="3.4542352186095293E-3"/>
                  <c:y val="4.44444444444444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44-425F-A427-1BEDD83F2097}"/>
                </c:ext>
              </c:extLst>
            </c:dLbl>
            <c:dLbl>
              <c:idx val="2"/>
              <c:layout>
                <c:manualLayout>
                  <c:x val="-1.6426480487155806E-2"/>
                  <c:y val="2.27790432801821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44-425F-A427-1BEDD83F2097}"/>
                </c:ext>
              </c:extLst>
            </c:dLbl>
            <c:dLbl>
              <c:idx val="3"/>
              <c:layout>
                <c:manualLayout>
                  <c:x val="6.3197194784051598E-3"/>
                  <c:y val="4.30872504573291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44-425F-A427-1BEDD83F2097}"/>
                </c:ext>
              </c:extLst>
            </c:dLbl>
            <c:dLbl>
              <c:idx val="4"/>
              <c:layout>
                <c:manualLayout>
                  <c:x val="-3.2405875736121218E-3"/>
                  <c:y val="8.85416666666666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44-425F-A427-1BEDD83F2097}"/>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'9 -Use of ins, pension, inv'!$B$3:$F$3</c:f>
              <c:numCache>
                <c:formatCode>General</c:formatCode>
                <c:ptCount val="5"/>
                <c:pt idx="0">
                  <c:v>2006</c:v>
                </c:pt>
                <c:pt idx="1">
                  <c:v>2009</c:v>
                </c:pt>
                <c:pt idx="2">
                  <c:v>2013</c:v>
                </c:pt>
                <c:pt idx="3">
                  <c:v>2016</c:v>
                </c:pt>
                <c:pt idx="4">
                  <c:v>2019</c:v>
                </c:pt>
              </c:numCache>
            </c:numRef>
          </c:cat>
          <c:val>
            <c:numRef>
              <c:f>'9 -Use of ins, pension, inv'!$B$8:$F$8</c:f>
              <c:numCache>
                <c:formatCode>General</c:formatCode>
                <c:ptCount val="5"/>
                <c:pt idx="0">
                  <c:v>2.7</c:v>
                </c:pt>
                <c:pt idx="1">
                  <c:v>2.9</c:v>
                </c:pt>
                <c:pt idx="2">
                  <c:v>9.6</c:v>
                </c:pt>
                <c:pt idx="3">
                  <c:v>11.7</c:v>
                </c:pt>
                <c:pt idx="4">
                  <c:v>11.4</c:v>
                </c:pt>
              </c:numCache>
            </c:numRef>
          </c:val>
          <c:smooth val="0"/>
          <c:extLst>
            <c:ext xmlns:c16="http://schemas.microsoft.com/office/drawing/2014/chart" uri="{C3380CC4-5D6E-409C-BE32-E72D297353CC}">
              <c16:uniqueId val="{00000010-3744-425F-A427-1BEDD83F2097}"/>
            </c:ext>
          </c:extLst>
        </c:ser>
        <c:dLbls>
          <c:dLblPos val="ctr"/>
          <c:showLegendKey val="0"/>
          <c:showVal val="1"/>
          <c:showCatName val="0"/>
          <c:showSerName val="0"/>
          <c:showPercent val="0"/>
          <c:showBubbleSize val="0"/>
        </c:dLbls>
        <c:marker val="1"/>
        <c:smooth val="0"/>
        <c:axId val="376586440"/>
        <c:axId val="376586832"/>
      </c:lineChart>
      <c:catAx>
        <c:axId val="376586440"/>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mn-lt"/>
                <a:ea typeface="+mn-ea"/>
                <a:cs typeface="+mn-cs"/>
              </a:defRPr>
            </a:pPr>
            <a:endParaRPr lang="en-US"/>
          </a:p>
        </c:txPr>
        <c:crossAx val="376586832"/>
        <c:crosses val="autoZero"/>
        <c:auto val="1"/>
        <c:lblAlgn val="ctr"/>
        <c:lblOffset val="100"/>
        <c:noMultiLvlLbl val="0"/>
      </c:catAx>
      <c:valAx>
        <c:axId val="376586832"/>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376586440"/>
        <c:crosses val="autoZero"/>
        <c:crossBetween val="between"/>
        <c:majorUnit val="4"/>
      </c:valAx>
      <c:spPr>
        <a:noFill/>
        <a:ln>
          <a:noFill/>
        </a:ln>
        <a:effectLst/>
      </c:spPr>
    </c:plotArea>
    <c:legend>
      <c:legendPos val="b"/>
      <c:layout>
        <c:manualLayout>
          <c:xMode val="edge"/>
          <c:yMode val="edge"/>
          <c:x val="3.210735586481113E-2"/>
          <c:y val="1.0928993092115953E-2"/>
          <c:w val="0.94725481235837516"/>
          <c:h val="7.0674005204064277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2060"/>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42239465124088"/>
          <c:y val="4.2830127791403126E-2"/>
          <c:w val="0.69413586569108621"/>
          <c:h val="0.84961110777183391"/>
        </c:manualLayout>
      </c:layout>
      <c:barChart>
        <c:barDir val="col"/>
        <c:grouping val="clustered"/>
        <c:varyColors val="0"/>
        <c:ser>
          <c:idx val="0"/>
          <c:order val="0"/>
          <c:tx>
            <c:strRef>
              <c:f>'10 -Use of payment channels'!$A$64</c:f>
              <c:strCache>
                <c:ptCount val="1"/>
                <c:pt idx="0">
                  <c:v>pay monthly bills</c:v>
                </c:pt>
              </c:strCache>
            </c:strRef>
          </c:tx>
          <c:spPr>
            <a:solidFill>
              <a:srgbClr val="7030A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channels'!$B$64:$E$64</c:f>
              <c:numCache>
                <c:formatCode>0.0</c:formatCode>
                <c:ptCount val="4"/>
                <c:pt idx="0">
                  <c:v>2.5240096002283106</c:v>
                </c:pt>
                <c:pt idx="1">
                  <c:v>17.898752010797192</c:v>
                </c:pt>
                <c:pt idx="2">
                  <c:v>44.734083528194517</c:v>
                </c:pt>
                <c:pt idx="3">
                  <c:v>7.5857724419298842</c:v>
                </c:pt>
              </c:numCache>
            </c:numRef>
          </c:val>
          <c:extLst>
            <c:ext xmlns:c16="http://schemas.microsoft.com/office/drawing/2014/chart" uri="{C3380CC4-5D6E-409C-BE32-E72D297353CC}">
              <c16:uniqueId val="{00000000-0BAB-4585-9EB6-82E42346CA7A}"/>
            </c:ext>
          </c:extLst>
        </c:ser>
        <c:ser>
          <c:idx val="1"/>
          <c:order val="1"/>
          <c:tx>
            <c:strRef>
              <c:f>'10 -Use of payment channels'!$A$65</c:f>
              <c:strCache>
                <c:ptCount val="1"/>
                <c:pt idx="0">
                  <c:v>Pay school fees</c:v>
                </c:pt>
              </c:strCache>
            </c:strRef>
          </c:tx>
          <c:spPr>
            <a:solidFill>
              <a:srgbClr val="FF000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channels'!$B$65:$E$65</c:f>
              <c:numCache>
                <c:formatCode>0.0</c:formatCode>
                <c:ptCount val="4"/>
                <c:pt idx="0">
                  <c:v>16.60247364364243</c:v>
                </c:pt>
                <c:pt idx="1">
                  <c:v>3.8293027718595409</c:v>
                </c:pt>
                <c:pt idx="2">
                  <c:v>42.170339980342703</c:v>
                </c:pt>
                <c:pt idx="3">
                  <c:v>0.86208479768132995</c:v>
                </c:pt>
              </c:numCache>
            </c:numRef>
          </c:val>
          <c:extLst>
            <c:ext xmlns:c16="http://schemas.microsoft.com/office/drawing/2014/chart" uri="{C3380CC4-5D6E-409C-BE32-E72D297353CC}">
              <c16:uniqueId val="{00000001-0BAB-4585-9EB6-82E42346CA7A}"/>
            </c:ext>
          </c:extLst>
        </c:ser>
        <c:ser>
          <c:idx val="2"/>
          <c:order val="2"/>
          <c:tx>
            <c:strRef>
              <c:f>'10 -Use of payment channels'!$A$66</c:f>
              <c:strCache>
                <c:ptCount val="1"/>
                <c:pt idx="0">
                  <c:v>Paid Government</c:v>
                </c:pt>
              </c:strCache>
            </c:strRef>
          </c:tx>
          <c:spPr>
            <a:solidFill>
              <a:srgbClr val="00206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channels'!$B$66:$E$66</c:f>
              <c:numCache>
                <c:formatCode>0.0</c:formatCode>
                <c:ptCount val="4"/>
                <c:pt idx="0">
                  <c:v>4.8462502036189079</c:v>
                </c:pt>
                <c:pt idx="1">
                  <c:v>1.0702471307990977</c:v>
                </c:pt>
                <c:pt idx="2">
                  <c:v>10.836408286556299</c:v>
                </c:pt>
                <c:pt idx="3">
                  <c:v>0.41392705854546935</c:v>
                </c:pt>
              </c:numCache>
            </c:numRef>
          </c:val>
          <c:extLst>
            <c:ext xmlns:c16="http://schemas.microsoft.com/office/drawing/2014/chart" uri="{C3380CC4-5D6E-409C-BE32-E72D297353CC}">
              <c16:uniqueId val="{00000002-0BAB-4585-9EB6-82E42346CA7A}"/>
            </c:ext>
          </c:extLst>
        </c:ser>
        <c:ser>
          <c:idx val="3"/>
          <c:order val="3"/>
          <c:tx>
            <c:strRef>
              <c:f>'10 -Use of payment channels'!$A$67</c:f>
              <c:strCache>
                <c:ptCount val="1"/>
                <c:pt idx="0">
                  <c:v>Paid Pension </c:v>
                </c:pt>
              </c:strCache>
            </c:strRef>
          </c:tx>
          <c:spPr>
            <a:solidFill>
              <a:srgbClr val="00B0F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channels'!$B$67:$E$67</c:f>
              <c:numCache>
                <c:formatCode>0.0</c:formatCode>
                <c:ptCount val="4"/>
                <c:pt idx="0">
                  <c:v>3.7974854177752091</c:v>
                </c:pt>
                <c:pt idx="1">
                  <c:v>1.2217836887248756</c:v>
                </c:pt>
                <c:pt idx="2">
                  <c:v>1.7487909925321161</c:v>
                </c:pt>
                <c:pt idx="3">
                  <c:v>0.12502874566152167</c:v>
                </c:pt>
              </c:numCache>
            </c:numRef>
          </c:val>
          <c:extLst>
            <c:ext xmlns:c16="http://schemas.microsoft.com/office/drawing/2014/chart" uri="{C3380CC4-5D6E-409C-BE32-E72D297353CC}">
              <c16:uniqueId val="{00000003-0BAB-4585-9EB6-82E42346CA7A}"/>
            </c:ext>
          </c:extLst>
        </c:ser>
        <c:ser>
          <c:idx val="4"/>
          <c:order val="4"/>
          <c:tx>
            <c:strRef>
              <c:f>'10 -Use of payment channels'!$A$68</c:f>
              <c:strCache>
                <c:ptCount val="1"/>
                <c:pt idx="0">
                  <c:v>Paid Daily Expenses</c:v>
                </c:pt>
              </c:strCache>
            </c:strRef>
          </c:tx>
          <c:spPr>
            <a:solidFill>
              <a:srgbClr val="0070C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channels'!$B$68:$E$68</c:f>
              <c:numCache>
                <c:formatCode>0.0</c:formatCode>
                <c:ptCount val="4"/>
                <c:pt idx="0">
                  <c:v>8.7955276228948179E-2</c:v>
                </c:pt>
                <c:pt idx="1">
                  <c:v>6.6220781084353009</c:v>
                </c:pt>
                <c:pt idx="2">
                  <c:v>89.431271319314362</c:v>
                </c:pt>
                <c:pt idx="3">
                  <c:v>1.4199185061138753</c:v>
                </c:pt>
              </c:numCache>
            </c:numRef>
          </c:val>
          <c:extLst>
            <c:ext xmlns:c16="http://schemas.microsoft.com/office/drawing/2014/chart" uri="{C3380CC4-5D6E-409C-BE32-E72D297353CC}">
              <c16:uniqueId val="{00000004-0BAB-4585-9EB6-82E42346CA7A}"/>
            </c:ext>
          </c:extLst>
        </c:ser>
        <c:ser>
          <c:idx val="5"/>
          <c:order val="5"/>
          <c:tx>
            <c:strRef>
              <c:f>'10 -Use of payment channels'!$A$69</c:f>
              <c:strCache>
                <c:ptCount val="1"/>
                <c:pt idx="0">
                  <c:v>Sent/Gave money inside Kenya</c:v>
                </c:pt>
              </c:strCache>
            </c:strRef>
          </c:tx>
          <c:spPr>
            <a:solidFill>
              <a:srgbClr val="00B05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channels'!$B$69:$E$69</c:f>
              <c:numCache>
                <c:formatCode>0.0</c:formatCode>
                <c:ptCount val="4"/>
                <c:pt idx="0">
                  <c:v>1.3018379306792451</c:v>
                </c:pt>
                <c:pt idx="1">
                  <c:v>43.579622001352071</c:v>
                </c:pt>
                <c:pt idx="2">
                  <c:v>38.010522243497057</c:v>
                </c:pt>
                <c:pt idx="3">
                  <c:v>1.7265987286125386</c:v>
                </c:pt>
              </c:numCache>
            </c:numRef>
          </c:val>
          <c:extLst>
            <c:ext xmlns:c16="http://schemas.microsoft.com/office/drawing/2014/chart" uri="{C3380CC4-5D6E-409C-BE32-E72D297353CC}">
              <c16:uniqueId val="{00000005-0BAB-4585-9EB6-82E42346CA7A}"/>
            </c:ext>
          </c:extLst>
        </c:ser>
        <c:ser>
          <c:idx val="6"/>
          <c:order val="6"/>
          <c:tx>
            <c:strRef>
              <c:f>'10 -Use of payment channels'!$A$70</c:f>
              <c:strCache>
                <c:ptCount val="1"/>
                <c:pt idx="0">
                  <c:v>Sent money outside Kenya</c:v>
                </c:pt>
              </c:strCache>
            </c:strRef>
          </c:tx>
          <c:spPr>
            <a:solidFill>
              <a:schemeClr val="accent1">
                <a:lumMod val="60000"/>
              </a:schemeClr>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channels'!$B$70:$E$70</c:f>
              <c:numCache>
                <c:formatCode>0.0</c:formatCode>
                <c:ptCount val="4"/>
                <c:pt idx="0">
                  <c:v>0.11002721064023924</c:v>
                </c:pt>
                <c:pt idx="1">
                  <c:v>0.63037593029367411</c:v>
                </c:pt>
                <c:pt idx="2">
                  <c:v>0.25374258314530845</c:v>
                </c:pt>
                <c:pt idx="3">
                  <c:v>3.4478697185118215E-2</c:v>
                </c:pt>
              </c:numCache>
            </c:numRef>
          </c:val>
          <c:extLst>
            <c:ext xmlns:c16="http://schemas.microsoft.com/office/drawing/2014/chart" uri="{C3380CC4-5D6E-409C-BE32-E72D297353CC}">
              <c16:uniqueId val="{00000006-0BAB-4585-9EB6-82E42346CA7A}"/>
            </c:ext>
          </c:extLst>
        </c:ser>
        <c:ser>
          <c:idx val="7"/>
          <c:order val="7"/>
          <c:tx>
            <c:strRef>
              <c:f>'10 -Use of payment channels'!$A$71</c:f>
              <c:strCache>
                <c:ptCount val="1"/>
                <c:pt idx="0">
                  <c:v>Received money from inside Kenya</c:v>
                </c:pt>
              </c:strCache>
            </c:strRef>
          </c:tx>
          <c:spPr>
            <a:solidFill>
              <a:schemeClr val="bg2">
                <a:lumMod val="50000"/>
              </a:schemeClr>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channels'!$B$71:$E$71</c:f>
              <c:numCache>
                <c:formatCode>0.0</c:formatCode>
                <c:ptCount val="4"/>
                <c:pt idx="0">
                  <c:v>2.7941818326728352</c:v>
                </c:pt>
                <c:pt idx="1">
                  <c:v>43.867239765474658</c:v>
                </c:pt>
                <c:pt idx="2">
                  <c:v>39.451611129712205</c:v>
                </c:pt>
                <c:pt idx="3">
                  <c:v>0.76857849857620952</c:v>
                </c:pt>
              </c:numCache>
            </c:numRef>
          </c:val>
          <c:extLst>
            <c:ext xmlns:c16="http://schemas.microsoft.com/office/drawing/2014/chart" uri="{C3380CC4-5D6E-409C-BE32-E72D297353CC}">
              <c16:uniqueId val="{00000007-0BAB-4585-9EB6-82E42346CA7A}"/>
            </c:ext>
          </c:extLst>
        </c:ser>
        <c:ser>
          <c:idx val="8"/>
          <c:order val="8"/>
          <c:tx>
            <c:strRef>
              <c:f>'10 -Use of payment channels'!$A$72</c:f>
              <c:strCache>
                <c:ptCount val="1"/>
                <c:pt idx="0">
                  <c:v>Received money from outside Kenya</c:v>
                </c:pt>
              </c:strCache>
            </c:strRef>
          </c:tx>
          <c:spPr>
            <a:solidFill>
              <a:schemeClr val="accent3">
                <a:lumMod val="60000"/>
              </a:schemeClr>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channels'!$B$72:$E$72</c:f>
              <c:numCache>
                <c:formatCode>0.0</c:formatCode>
                <c:ptCount val="4"/>
                <c:pt idx="0">
                  <c:v>0.27245134788970821</c:v>
                </c:pt>
                <c:pt idx="1">
                  <c:v>1.8362892003932167</c:v>
                </c:pt>
                <c:pt idx="2">
                  <c:v>0.34615057023380158</c:v>
                </c:pt>
                <c:pt idx="3">
                  <c:v>0.1187180619570488</c:v>
                </c:pt>
              </c:numCache>
            </c:numRef>
          </c:val>
          <c:extLst>
            <c:ext xmlns:c16="http://schemas.microsoft.com/office/drawing/2014/chart" uri="{C3380CC4-5D6E-409C-BE32-E72D297353CC}">
              <c16:uniqueId val="{00000008-0BAB-4585-9EB6-82E42346CA7A}"/>
            </c:ext>
          </c:extLst>
        </c:ser>
        <c:ser>
          <c:idx val="9"/>
          <c:order val="9"/>
          <c:tx>
            <c:strRef>
              <c:f>'10 -Use of payment channels'!$A$73</c:f>
              <c:strCache>
                <c:ptCount val="1"/>
                <c:pt idx="0">
                  <c:v>Paid for Assets</c:v>
                </c:pt>
              </c:strCache>
            </c:strRef>
          </c:tx>
          <c:spPr>
            <a:solidFill>
              <a:srgbClr val="FFC000"/>
            </a:solidFill>
            <a:ln>
              <a:noFill/>
            </a:ln>
            <a:effectLst/>
          </c:spPr>
          <c:invertIfNegative val="0"/>
          <c:cat>
            <c:strRef>
              <c:f>'10 -Use of payment channels'!$B$63:$E$63</c:f>
              <c:strCache>
                <c:ptCount val="4"/>
                <c:pt idx="0">
                  <c:v>Bank Transfer</c:v>
                </c:pt>
                <c:pt idx="1">
                  <c:v>Mobile money account</c:v>
                </c:pt>
                <c:pt idx="2">
                  <c:v>cash</c:v>
                </c:pt>
                <c:pt idx="3">
                  <c:v>Pay bill/Till No.</c:v>
                </c:pt>
              </c:strCache>
            </c:strRef>
          </c:cat>
          <c:val>
            <c:numRef>
              <c:f>'10 -Use of payment channels'!$B$73:$E$73</c:f>
              <c:numCache>
                <c:formatCode>0.0</c:formatCode>
                <c:ptCount val="4"/>
                <c:pt idx="0">
                  <c:v>1.2611936815459797</c:v>
                </c:pt>
                <c:pt idx="1">
                  <c:v>1.2833582011136899</c:v>
                </c:pt>
                <c:pt idx="2">
                  <c:v>10.026488162830315</c:v>
                </c:pt>
                <c:pt idx="3">
                  <c:v>0.1828923770569415</c:v>
                </c:pt>
              </c:numCache>
            </c:numRef>
          </c:val>
          <c:extLst>
            <c:ext xmlns:c16="http://schemas.microsoft.com/office/drawing/2014/chart" uri="{C3380CC4-5D6E-409C-BE32-E72D297353CC}">
              <c16:uniqueId val="{00000009-0BAB-4585-9EB6-82E42346CA7A}"/>
            </c:ext>
          </c:extLst>
        </c:ser>
        <c:dLbls>
          <c:showLegendKey val="0"/>
          <c:showVal val="0"/>
          <c:showCatName val="0"/>
          <c:showSerName val="0"/>
          <c:showPercent val="0"/>
          <c:showBubbleSize val="0"/>
        </c:dLbls>
        <c:gapWidth val="182"/>
        <c:axId val="376593496"/>
        <c:axId val="376593888"/>
      </c:barChart>
      <c:catAx>
        <c:axId val="376593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6593888"/>
        <c:crosses val="autoZero"/>
        <c:auto val="1"/>
        <c:lblAlgn val="ctr"/>
        <c:lblOffset val="100"/>
        <c:noMultiLvlLbl val="0"/>
      </c:catAx>
      <c:valAx>
        <c:axId val="376593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76593496"/>
        <c:crosses val="autoZero"/>
        <c:crossBetween val="between"/>
        <c:majorUnit val="8"/>
      </c:valAx>
      <c:spPr>
        <a:noFill/>
        <a:ln>
          <a:noFill/>
        </a:ln>
        <a:effectLst/>
      </c:spPr>
    </c:plotArea>
    <c:legend>
      <c:legendPos val="l"/>
      <c:layout>
        <c:manualLayout>
          <c:xMode val="edge"/>
          <c:yMode val="edge"/>
          <c:x val="1.5883520847121111E-2"/>
          <c:y val="7.435715573721223E-2"/>
          <c:w val="0.22421313100690718"/>
          <c:h val="0.87452966279978361"/>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C0"/>
      </a:solid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1942233950782E-2"/>
          <c:y val="7.4617777511900393E-2"/>
          <c:w val="0.90761611553209842"/>
          <c:h val="0.52389691743652411"/>
        </c:manualLayout>
      </c:layout>
      <c:barChart>
        <c:barDir val="col"/>
        <c:grouping val="clustered"/>
        <c:varyColors val="0"/>
        <c:ser>
          <c:idx val="0"/>
          <c:order val="0"/>
          <c:tx>
            <c:strRef>
              <c:f>Sheet1!$B$1</c:f>
              <c:strCache>
                <c:ptCount val="1"/>
                <c:pt idx="0">
                  <c:v>2016</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Sheet1!$B$2:$B$4</c:f>
              <c:numCache>
                <c:formatCode>General</c:formatCode>
                <c:ptCount val="3"/>
                <c:pt idx="0">
                  <c:v>38.200000000000003</c:v>
                </c:pt>
                <c:pt idx="1">
                  <c:v>27.5</c:v>
                </c:pt>
                <c:pt idx="2">
                  <c:v>34.299999999999997</c:v>
                </c:pt>
              </c:numCache>
            </c:numRef>
          </c:val>
          <c:extLst>
            <c:ext xmlns:c16="http://schemas.microsoft.com/office/drawing/2014/chart" uri="{C3380CC4-5D6E-409C-BE32-E72D297353CC}">
              <c16:uniqueId val="{00000000-E787-4C11-ABDC-7EAEBF424A16}"/>
            </c:ext>
          </c:extLst>
        </c:ser>
        <c:ser>
          <c:idx val="1"/>
          <c:order val="1"/>
          <c:tx>
            <c:strRef>
              <c:f>Sheet1!$C$1</c:f>
              <c:strCache>
                <c:ptCount val="1"/>
                <c:pt idx="0">
                  <c:v>2019</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Improved</c:v>
                </c:pt>
                <c:pt idx="1">
                  <c:v>Remained the same</c:v>
                </c:pt>
                <c:pt idx="2">
                  <c:v>Worsened</c:v>
                </c:pt>
              </c:strCache>
            </c:strRef>
          </c:cat>
          <c:val>
            <c:numRef>
              <c:f>Sheet1!$C$2:$C$4</c:f>
              <c:numCache>
                <c:formatCode>General</c:formatCode>
                <c:ptCount val="3"/>
                <c:pt idx="0">
                  <c:v>23.8</c:v>
                </c:pt>
                <c:pt idx="1">
                  <c:v>24.9</c:v>
                </c:pt>
                <c:pt idx="2">
                  <c:v>51</c:v>
                </c:pt>
              </c:numCache>
            </c:numRef>
          </c:val>
          <c:extLst>
            <c:ext xmlns:c16="http://schemas.microsoft.com/office/drawing/2014/chart" uri="{C3380CC4-5D6E-409C-BE32-E72D297353CC}">
              <c16:uniqueId val="{00000001-E787-4C11-ABDC-7EAEBF424A16}"/>
            </c:ext>
          </c:extLst>
        </c:ser>
        <c:dLbls>
          <c:showLegendKey val="0"/>
          <c:showVal val="0"/>
          <c:showCatName val="0"/>
          <c:showSerName val="0"/>
          <c:showPercent val="0"/>
          <c:showBubbleSize val="0"/>
        </c:dLbls>
        <c:gapWidth val="219"/>
        <c:overlap val="-27"/>
        <c:axId val="322763375"/>
        <c:axId val="662174799"/>
      </c:barChart>
      <c:catAx>
        <c:axId val="322763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62174799"/>
        <c:crosses val="autoZero"/>
        <c:auto val="1"/>
        <c:lblAlgn val="ctr"/>
        <c:lblOffset val="100"/>
        <c:noMultiLvlLbl val="0"/>
      </c:catAx>
      <c:valAx>
        <c:axId val="662174799"/>
        <c:scaling>
          <c:orientation val="minMax"/>
        </c:scaling>
        <c:delete val="1"/>
        <c:axPos val="l"/>
        <c:numFmt formatCode="General" sourceLinked="1"/>
        <c:majorTickMark val="none"/>
        <c:minorTickMark val="none"/>
        <c:tickLblPos val="nextTo"/>
        <c:crossAx val="322763375"/>
        <c:crosses val="autoZero"/>
        <c:crossBetween val="between"/>
      </c:valAx>
      <c:spPr>
        <a:noFill/>
        <a:ln>
          <a:noFill/>
        </a:ln>
        <a:effectLst/>
      </c:spPr>
    </c:plotArea>
    <c:legend>
      <c:legendPos val="b"/>
      <c:layout>
        <c:manualLayout>
          <c:xMode val="edge"/>
          <c:yMode val="edge"/>
          <c:x val="0.59480487298743157"/>
          <c:y val="0.79463703762111304"/>
          <c:w val="0.31770254492300098"/>
          <c:h val="0.140756619129709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3457007792825E-2"/>
          <c:y val="4.5904209000297291E-2"/>
          <c:w val="0.93316586860069273"/>
          <c:h val="0.74708256763566516"/>
        </c:manualLayout>
      </c:layout>
      <c:barChart>
        <c:barDir val="col"/>
        <c:grouping val="clustered"/>
        <c:varyColors val="0"/>
        <c:ser>
          <c:idx val="0"/>
          <c:order val="0"/>
          <c:tx>
            <c:strRef>
              <c:f>Sheet1!$A$31</c:f>
              <c:strCache>
                <c:ptCount val="1"/>
                <c:pt idx="0">
                  <c:v>2016</c:v>
                </c:pt>
              </c:strCache>
            </c:strRef>
          </c:tx>
          <c:spPr>
            <a:solidFill>
              <a:schemeClr val="accent5">
                <a:lumMod val="50000"/>
              </a:schemeClr>
            </a:solidFill>
            <a:ln>
              <a:noFill/>
            </a:ln>
            <a:effectLst/>
          </c:spPr>
          <c:invertIfNegative val="0"/>
          <c:cat>
            <c:strRef>
              <c:f>Sheet1!$B$30:$E$30</c:f>
              <c:strCache>
                <c:ptCount val="4"/>
                <c:pt idx="0">
                  <c:v>Ability to Manage day-to-day</c:v>
                </c:pt>
                <c:pt idx="1">
                  <c:v>Ability to cope with shocks</c:v>
                </c:pt>
                <c:pt idx="2">
                  <c:v>Ability to invest in livelihood and future</c:v>
                </c:pt>
                <c:pt idx="3">
                  <c:v>Financially Healthy Adults</c:v>
                </c:pt>
              </c:strCache>
            </c:strRef>
          </c:cat>
          <c:val>
            <c:numRef>
              <c:f>Sheet1!$B$31:$E$31</c:f>
              <c:numCache>
                <c:formatCode>General</c:formatCode>
                <c:ptCount val="4"/>
                <c:pt idx="0">
                  <c:v>63</c:v>
                </c:pt>
                <c:pt idx="1">
                  <c:v>52.4</c:v>
                </c:pt>
                <c:pt idx="2">
                  <c:v>46.5</c:v>
                </c:pt>
                <c:pt idx="3">
                  <c:v>39.4</c:v>
                </c:pt>
              </c:numCache>
            </c:numRef>
          </c:val>
          <c:extLst>
            <c:ext xmlns:c16="http://schemas.microsoft.com/office/drawing/2014/chart" uri="{C3380CC4-5D6E-409C-BE32-E72D297353CC}">
              <c16:uniqueId val="{00000000-BC14-4A2A-857C-575ABF84B1F5}"/>
            </c:ext>
          </c:extLst>
        </c:ser>
        <c:ser>
          <c:idx val="1"/>
          <c:order val="1"/>
          <c:tx>
            <c:strRef>
              <c:f>Sheet1!$A$32</c:f>
              <c:strCache>
                <c:ptCount val="1"/>
                <c:pt idx="0">
                  <c:v>2019</c:v>
                </c:pt>
              </c:strCache>
            </c:strRef>
          </c:tx>
          <c:spPr>
            <a:solidFill>
              <a:srgbClr val="92D050"/>
            </a:solidFill>
            <a:ln>
              <a:noFill/>
            </a:ln>
            <a:effectLst/>
          </c:spPr>
          <c:invertIfNegative val="0"/>
          <c:cat>
            <c:strRef>
              <c:f>Sheet1!$B$30:$E$30</c:f>
              <c:strCache>
                <c:ptCount val="4"/>
                <c:pt idx="0">
                  <c:v>Ability to Manage day-to-day</c:v>
                </c:pt>
                <c:pt idx="1">
                  <c:v>Ability to cope with shocks</c:v>
                </c:pt>
                <c:pt idx="2">
                  <c:v>Ability to invest in livelihood and future</c:v>
                </c:pt>
                <c:pt idx="3">
                  <c:v>Financially Healthy Adults</c:v>
                </c:pt>
              </c:strCache>
            </c:strRef>
          </c:cat>
          <c:val>
            <c:numRef>
              <c:f>Sheet1!$B$32:$E$32</c:f>
              <c:numCache>
                <c:formatCode>General</c:formatCode>
                <c:ptCount val="4"/>
                <c:pt idx="0">
                  <c:v>55.3</c:v>
                </c:pt>
                <c:pt idx="1">
                  <c:v>36.9</c:v>
                </c:pt>
                <c:pt idx="2">
                  <c:v>21.8</c:v>
                </c:pt>
                <c:pt idx="3">
                  <c:v>21.7</c:v>
                </c:pt>
              </c:numCache>
            </c:numRef>
          </c:val>
          <c:extLst>
            <c:ext xmlns:c16="http://schemas.microsoft.com/office/drawing/2014/chart" uri="{C3380CC4-5D6E-409C-BE32-E72D297353CC}">
              <c16:uniqueId val="{00000001-BC14-4A2A-857C-575ABF84B1F5}"/>
            </c:ext>
          </c:extLst>
        </c:ser>
        <c:dLbls>
          <c:showLegendKey val="0"/>
          <c:showVal val="0"/>
          <c:showCatName val="0"/>
          <c:showSerName val="0"/>
          <c:showPercent val="0"/>
          <c:showBubbleSize val="0"/>
        </c:dLbls>
        <c:gapWidth val="219"/>
        <c:overlap val="-27"/>
        <c:axId val="551785992"/>
        <c:axId val="551786648"/>
      </c:barChart>
      <c:catAx>
        <c:axId val="551785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51786648"/>
        <c:crosses val="autoZero"/>
        <c:auto val="1"/>
        <c:lblAlgn val="ctr"/>
        <c:lblOffset val="100"/>
        <c:noMultiLvlLbl val="0"/>
      </c:catAx>
      <c:valAx>
        <c:axId val="551786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551785992"/>
        <c:crosses val="autoZero"/>
        <c:crossBetween val="between"/>
      </c:valAx>
      <c:spPr>
        <a:noFill/>
        <a:ln>
          <a:noFill/>
        </a:ln>
        <a:effectLst/>
      </c:spPr>
    </c:plotArea>
    <c:legend>
      <c:legendPos val="b"/>
      <c:layout>
        <c:manualLayout>
          <c:xMode val="edge"/>
          <c:yMode val="edge"/>
          <c:x val="0.23157827634381184"/>
          <c:y val="6.2795391627060271E-2"/>
          <c:w val="0.41141364659912444"/>
          <c:h val="8.4151391117415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rgbClr val="00206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'Access strand'!$A$4</c:f>
              <c:strCache>
                <c:ptCount val="1"/>
                <c:pt idx="0">
                  <c:v>Formal Prudential</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'Access strand'!$B$2:$F$3</c:f>
              <c:multiLvlStrCache>
                <c:ptCount val="5"/>
                <c:lvl>
                  <c:pt idx="0">
                    <c:v>%</c:v>
                  </c:pt>
                  <c:pt idx="1">
                    <c:v>%</c:v>
                  </c:pt>
                  <c:pt idx="2">
                    <c:v>%</c:v>
                  </c:pt>
                  <c:pt idx="3">
                    <c:v>%</c:v>
                  </c:pt>
                </c:lvl>
                <c:lvl>
                  <c:pt idx="0">
                    <c:v>2006</c:v>
                  </c:pt>
                  <c:pt idx="1">
                    <c:v>2009</c:v>
                  </c:pt>
                  <c:pt idx="2">
                    <c:v>2013</c:v>
                  </c:pt>
                  <c:pt idx="3">
                    <c:v>2016</c:v>
                  </c:pt>
                  <c:pt idx="4">
                    <c:v>2019</c:v>
                  </c:pt>
                </c:lvl>
              </c:multiLvlStrCache>
            </c:multiLvlStrRef>
          </c:cat>
          <c:val>
            <c:numRef>
              <c:f>'Access strand'!$B$4:$F$4</c:f>
              <c:numCache>
                <c:formatCode>General</c:formatCode>
                <c:ptCount val="5"/>
                <c:pt idx="0">
                  <c:v>15</c:v>
                </c:pt>
                <c:pt idx="1">
                  <c:v>21.6</c:v>
                </c:pt>
                <c:pt idx="2">
                  <c:v>32.700000000000003</c:v>
                </c:pt>
                <c:pt idx="3">
                  <c:v>42.2</c:v>
                </c:pt>
                <c:pt idx="4">
                  <c:v>43.9</c:v>
                </c:pt>
              </c:numCache>
            </c:numRef>
          </c:val>
          <c:extLst>
            <c:ext xmlns:c16="http://schemas.microsoft.com/office/drawing/2014/chart" uri="{C3380CC4-5D6E-409C-BE32-E72D297353CC}">
              <c16:uniqueId val="{00000000-6380-4CF2-95C4-8767B38BAE0F}"/>
            </c:ext>
          </c:extLst>
        </c:ser>
        <c:ser>
          <c:idx val="1"/>
          <c:order val="1"/>
          <c:tx>
            <c:strRef>
              <c:f>'Access strand'!$A$5</c:f>
              <c:strCache>
                <c:ptCount val="1"/>
                <c:pt idx="0">
                  <c:v>Formal Non-prudential</c:v>
                </c:pt>
              </c:strCache>
            </c:strRef>
          </c:tx>
          <c:spPr>
            <a:solidFill>
              <a:srgbClr val="61A9C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206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'Access strand'!$B$2:$F$3</c:f>
              <c:multiLvlStrCache>
                <c:ptCount val="5"/>
                <c:lvl>
                  <c:pt idx="0">
                    <c:v>%</c:v>
                  </c:pt>
                  <c:pt idx="1">
                    <c:v>%</c:v>
                  </c:pt>
                  <c:pt idx="2">
                    <c:v>%</c:v>
                  </c:pt>
                  <c:pt idx="3">
                    <c:v>%</c:v>
                  </c:pt>
                </c:lvl>
                <c:lvl>
                  <c:pt idx="0">
                    <c:v>2006</c:v>
                  </c:pt>
                  <c:pt idx="1">
                    <c:v>2009</c:v>
                  </c:pt>
                  <c:pt idx="2">
                    <c:v>2013</c:v>
                  </c:pt>
                  <c:pt idx="3">
                    <c:v>2016</c:v>
                  </c:pt>
                  <c:pt idx="4">
                    <c:v>2019</c:v>
                  </c:pt>
                </c:lvl>
              </c:multiLvlStrCache>
            </c:multiLvlStrRef>
          </c:cat>
          <c:val>
            <c:numRef>
              <c:f>'Access strand'!$B$5:$F$5</c:f>
              <c:numCache>
                <c:formatCode>General</c:formatCode>
                <c:ptCount val="5"/>
                <c:pt idx="0">
                  <c:v>4</c:v>
                </c:pt>
                <c:pt idx="1">
                  <c:v>14.7</c:v>
                </c:pt>
                <c:pt idx="2">
                  <c:v>33.200000000000003</c:v>
                </c:pt>
                <c:pt idx="3">
                  <c:v>32.700000000000003</c:v>
                </c:pt>
                <c:pt idx="4">
                  <c:v>38.6</c:v>
                </c:pt>
              </c:numCache>
            </c:numRef>
          </c:val>
          <c:extLst>
            <c:ext xmlns:c16="http://schemas.microsoft.com/office/drawing/2014/chart" uri="{C3380CC4-5D6E-409C-BE32-E72D297353CC}">
              <c16:uniqueId val="{00000001-6380-4CF2-95C4-8767B38BAE0F}"/>
            </c:ext>
          </c:extLst>
        </c:ser>
        <c:ser>
          <c:idx val="2"/>
          <c:order val="2"/>
          <c:tx>
            <c:strRef>
              <c:f>'Access strand'!$A$6</c:f>
              <c:strCache>
                <c:ptCount val="1"/>
                <c:pt idx="0">
                  <c:v>Formal Registered</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'Access strand'!$B$2:$F$3</c:f>
              <c:multiLvlStrCache>
                <c:ptCount val="5"/>
                <c:lvl>
                  <c:pt idx="0">
                    <c:v>%</c:v>
                  </c:pt>
                  <c:pt idx="1">
                    <c:v>%</c:v>
                  </c:pt>
                  <c:pt idx="2">
                    <c:v>%</c:v>
                  </c:pt>
                  <c:pt idx="3">
                    <c:v>%</c:v>
                  </c:pt>
                </c:lvl>
                <c:lvl>
                  <c:pt idx="0">
                    <c:v>2006</c:v>
                  </c:pt>
                  <c:pt idx="1">
                    <c:v>2009</c:v>
                  </c:pt>
                  <c:pt idx="2">
                    <c:v>2013</c:v>
                  </c:pt>
                  <c:pt idx="3">
                    <c:v>2016</c:v>
                  </c:pt>
                  <c:pt idx="4">
                    <c:v>2019</c:v>
                  </c:pt>
                </c:lvl>
              </c:multiLvlStrCache>
            </c:multiLvlStrRef>
          </c:cat>
          <c:val>
            <c:numRef>
              <c:f>'Access strand'!$B$6:$F$6</c:f>
              <c:numCache>
                <c:formatCode>General</c:formatCode>
                <c:ptCount val="5"/>
                <c:pt idx="0">
                  <c:v>7.7</c:v>
                </c:pt>
                <c:pt idx="1">
                  <c:v>4.0999999999999996</c:v>
                </c:pt>
                <c:pt idx="2">
                  <c:v>0.8</c:v>
                </c:pt>
                <c:pt idx="3">
                  <c:v>0.4</c:v>
                </c:pt>
                <c:pt idx="4">
                  <c:v>0.4</c:v>
                </c:pt>
              </c:numCache>
            </c:numRef>
          </c:val>
          <c:extLst>
            <c:ext xmlns:c16="http://schemas.microsoft.com/office/drawing/2014/chart" uri="{C3380CC4-5D6E-409C-BE32-E72D297353CC}">
              <c16:uniqueId val="{00000002-6380-4CF2-95C4-8767B38BAE0F}"/>
            </c:ext>
          </c:extLst>
        </c:ser>
        <c:ser>
          <c:idx val="3"/>
          <c:order val="3"/>
          <c:tx>
            <c:strRef>
              <c:f>'Access strand'!$A$7</c:f>
              <c:strCache>
                <c:ptCount val="1"/>
                <c:pt idx="0">
                  <c:v>Informal</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'Access strand'!$B$2:$F$3</c:f>
              <c:multiLvlStrCache>
                <c:ptCount val="5"/>
                <c:lvl>
                  <c:pt idx="0">
                    <c:v>%</c:v>
                  </c:pt>
                  <c:pt idx="1">
                    <c:v>%</c:v>
                  </c:pt>
                  <c:pt idx="2">
                    <c:v>%</c:v>
                  </c:pt>
                  <c:pt idx="3">
                    <c:v>%</c:v>
                  </c:pt>
                </c:lvl>
                <c:lvl>
                  <c:pt idx="0">
                    <c:v>2006</c:v>
                  </c:pt>
                  <c:pt idx="1">
                    <c:v>2009</c:v>
                  </c:pt>
                  <c:pt idx="2">
                    <c:v>2013</c:v>
                  </c:pt>
                  <c:pt idx="3">
                    <c:v>2016</c:v>
                  </c:pt>
                  <c:pt idx="4">
                    <c:v>2019</c:v>
                  </c:pt>
                </c:lvl>
              </c:multiLvlStrCache>
            </c:multiLvlStrRef>
          </c:cat>
          <c:val>
            <c:numRef>
              <c:f>'Access strand'!$B$7:$F$7</c:f>
              <c:numCache>
                <c:formatCode>General</c:formatCode>
                <c:ptCount val="5"/>
                <c:pt idx="0">
                  <c:v>32.1</c:v>
                </c:pt>
                <c:pt idx="1">
                  <c:v>26.8</c:v>
                </c:pt>
                <c:pt idx="2">
                  <c:v>7.8</c:v>
                </c:pt>
                <c:pt idx="3">
                  <c:v>7.2</c:v>
                </c:pt>
                <c:pt idx="4">
                  <c:v>6.1</c:v>
                </c:pt>
              </c:numCache>
            </c:numRef>
          </c:val>
          <c:extLst>
            <c:ext xmlns:c16="http://schemas.microsoft.com/office/drawing/2014/chart" uri="{C3380CC4-5D6E-409C-BE32-E72D297353CC}">
              <c16:uniqueId val="{00000003-6380-4CF2-95C4-8767B38BAE0F}"/>
            </c:ext>
          </c:extLst>
        </c:ser>
        <c:ser>
          <c:idx val="4"/>
          <c:order val="4"/>
          <c:tx>
            <c:strRef>
              <c:f>'Access strand'!$A$8</c:f>
              <c:strCache>
                <c:ptCount val="1"/>
                <c:pt idx="0">
                  <c:v>Excluded</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'Access strand'!$B$2:$F$3</c:f>
              <c:multiLvlStrCache>
                <c:ptCount val="5"/>
                <c:lvl>
                  <c:pt idx="0">
                    <c:v>%</c:v>
                  </c:pt>
                  <c:pt idx="1">
                    <c:v>%</c:v>
                  </c:pt>
                  <c:pt idx="2">
                    <c:v>%</c:v>
                  </c:pt>
                  <c:pt idx="3">
                    <c:v>%</c:v>
                  </c:pt>
                </c:lvl>
                <c:lvl>
                  <c:pt idx="0">
                    <c:v>2006</c:v>
                  </c:pt>
                  <c:pt idx="1">
                    <c:v>2009</c:v>
                  </c:pt>
                  <c:pt idx="2">
                    <c:v>2013</c:v>
                  </c:pt>
                  <c:pt idx="3">
                    <c:v>2016</c:v>
                  </c:pt>
                  <c:pt idx="4">
                    <c:v>2019</c:v>
                  </c:pt>
                </c:lvl>
              </c:multiLvlStrCache>
            </c:multiLvlStrRef>
          </c:cat>
          <c:val>
            <c:numRef>
              <c:f>'Access strand'!$B$8:$F$8</c:f>
              <c:numCache>
                <c:formatCode>General</c:formatCode>
                <c:ptCount val="5"/>
                <c:pt idx="0">
                  <c:v>41.3</c:v>
                </c:pt>
                <c:pt idx="1">
                  <c:v>32.700000000000003</c:v>
                </c:pt>
                <c:pt idx="2">
                  <c:v>25.4</c:v>
                </c:pt>
                <c:pt idx="3">
                  <c:v>17.399999999999999</c:v>
                </c:pt>
                <c:pt idx="4">
                  <c:v>11</c:v>
                </c:pt>
              </c:numCache>
            </c:numRef>
          </c:val>
          <c:extLst>
            <c:ext xmlns:c16="http://schemas.microsoft.com/office/drawing/2014/chart" uri="{C3380CC4-5D6E-409C-BE32-E72D297353CC}">
              <c16:uniqueId val="{00000004-6380-4CF2-95C4-8767B38BAE0F}"/>
            </c:ext>
          </c:extLst>
        </c:ser>
        <c:dLbls>
          <c:dLblPos val="ctr"/>
          <c:showLegendKey val="0"/>
          <c:showVal val="1"/>
          <c:showCatName val="0"/>
          <c:showSerName val="0"/>
          <c:showPercent val="0"/>
          <c:showBubbleSize val="0"/>
        </c:dLbls>
        <c:gapWidth val="79"/>
        <c:overlap val="100"/>
        <c:axId val="283474392"/>
        <c:axId val="283474784"/>
      </c:barChart>
      <c:catAx>
        <c:axId val="283474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cap="all" spc="120" normalizeH="0" baseline="0">
                <a:solidFill>
                  <a:schemeClr val="tx1"/>
                </a:solidFill>
                <a:latin typeface="+mn-lt"/>
                <a:ea typeface="+mn-ea"/>
                <a:cs typeface="+mn-cs"/>
              </a:defRPr>
            </a:pPr>
            <a:endParaRPr lang="en-US"/>
          </a:p>
        </c:txPr>
        <c:crossAx val="283474784"/>
        <c:crosses val="autoZero"/>
        <c:auto val="1"/>
        <c:lblAlgn val="ctr"/>
        <c:lblOffset val="100"/>
        <c:noMultiLvlLbl val="0"/>
      </c:catAx>
      <c:valAx>
        <c:axId val="283474784"/>
        <c:scaling>
          <c:orientation val="minMax"/>
        </c:scaling>
        <c:delete val="1"/>
        <c:axPos val="b"/>
        <c:numFmt formatCode="0%" sourceLinked="1"/>
        <c:majorTickMark val="none"/>
        <c:minorTickMark val="none"/>
        <c:tickLblPos val="nextTo"/>
        <c:crossAx val="283474392"/>
        <c:crosses val="autoZero"/>
        <c:crossBetween val="between"/>
      </c:valAx>
      <c:spPr>
        <a:noFill/>
        <a:ln>
          <a:noFill/>
        </a:ln>
        <a:effectLst/>
      </c:spPr>
    </c:plotArea>
    <c:legend>
      <c:legendPos val="t"/>
      <c:layout>
        <c:manualLayout>
          <c:xMode val="edge"/>
          <c:yMode val="edge"/>
          <c:x val="2.1526712746196931E-2"/>
          <c:y val="1.8245094834986045E-2"/>
          <c:w val="0.97592862899966293"/>
          <c:h val="6.68936528858735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6862254856494"/>
          <c:y val="4.7343955871969018E-2"/>
          <c:w val="0.83401411056263874"/>
          <c:h val="0.75536632016480665"/>
        </c:manualLayout>
      </c:layout>
      <c:areaChart>
        <c:grouping val="stacked"/>
        <c:varyColors val="0"/>
        <c:ser>
          <c:idx val="0"/>
          <c:order val="0"/>
          <c:tx>
            <c:strRef>
              <c:f>Sheet1!$D$5</c:f>
              <c:strCache>
                <c:ptCount val="1"/>
                <c:pt idx="0">
                  <c:v>Sex</c:v>
                </c:pt>
              </c:strCache>
            </c:strRef>
          </c:tx>
          <c:spPr>
            <a:solidFill>
              <a:srgbClr val="00B050"/>
            </a:solidFill>
            <a:ln>
              <a:noFill/>
            </a:ln>
            <a:effectLst/>
          </c:spPr>
          <c:dLbls>
            <c:dLbl>
              <c:idx val="0"/>
              <c:layout>
                <c:manualLayout>
                  <c:x val="3.0743271135011501E-2"/>
                  <c:y val="9.11502443113634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B3-412B-A7D5-41422D07CCB8}"/>
                </c:ext>
              </c:extLst>
            </c:dLbl>
            <c:dLbl>
              <c:idx val="4"/>
              <c:layout>
                <c:manualLayout>
                  <c:x val="-4.2069739447910592E-2"/>
                  <c:y val="3.038341477045338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B3-412B-A7D5-41422D07CC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Sheet1!$E$4:$I$4</c:f>
              <c:numCache>
                <c:formatCode>General</c:formatCode>
                <c:ptCount val="5"/>
                <c:pt idx="0">
                  <c:v>2006</c:v>
                </c:pt>
                <c:pt idx="1">
                  <c:v>2009</c:v>
                </c:pt>
                <c:pt idx="2">
                  <c:v>2013</c:v>
                </c:pt>
                <c:pt idx="3">
                  <c:v>2016</c:v>
                </c:pt>
                <c:pt idx="4">
                  <c:v>2019</c:v>
                </c:pt>
              </c:numCache>
            </c:numRef>
          </c:cat>
          <c:val>
            <c:numRef>
              <c:f>Sheet1!$E$5:$I$5</c:f>
              <c:numCache>
                <c:formatCode>General</c:formatCode>
                <c:ptCount val="5"/>
                <c:pt idx="0">
                  <c:v>12</c:v>
                </c:pt>
                <c:pt idx="1">
                  <c:v>14</c:v>
                </c:pt>
                <c:pt idx="2">
                  <c:v>8</c:v>
                </c:pt>
                <c:pt idx="3">
                  <c:v>9</c:v>
                </c:pt>
                <c:pt idx="4">
                  <c:v>6</c:v>
                </c:pt>
              </c:numCache>
            </c:numRef>
          </c:val>
          <c:extLst>
            <c:ext xmlns:c16="http://schemas.microsoft.com/office/drawing/2014/chart" uri="{C3380CC4-5D6E-409C-BE32-E72D297353CC}">
              <c16:uniqueId val="{00000000-70B3-412B-A7D5-41422D07CCB8}"/>
            </c:ext>
          </c:extLst>
        </c:ser>
        <c:ser>
          <c:idx val="1"/>
          <c:order val="1"/>
          <c:tx>
            <c:strRef>
              <c:f>Sheet1!$D$6</c:f>
              <c:strCache>
                <c:ptCount val="1"/>
                <c:pt idx="0">
                  <c:v>Residence</c:v>
                </c:pt>
              </c:strCache>
            </c:strRef>
          </c:tx>
          <c:spPr>
            <a:solidFill>
              <a:srgbClr val="FFC000"/>
            </a:solidFill>
            <a:ln>
              <a:noFill/>
            </a:ln>
            <a:effectLst/>
          </c:spPr>
          <c:dLbls>
            <c:dLbl>
              <c:idx val="0"/>
              <c:layout>
                <c:manualLayout>
                  <c:x val="3.0743271135011501E-2"/>
                  <c:y val="6.07668295409078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B3-412B-A7D5-41422D07CCB8}"/>
                </c:ext>
              </c:extLst>
            </c:dLbl>
            <c:dLbl>
              <c:idx val="4"/>
              <c:layout>
                <c:manualLayout>
                  <c:x val="-4.53058732515959E-2"/>
                  <c:y val="3.03834147704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B3-412B-A7D5-41422D07CCB8}"/>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Sheet1!$E$4:$I$4</c:f>
              <c:numCache>
                <c:formatCode>General</c:formatCode>
                <c:ptCount val="5"/>
                <c:pt idx="0">
                  <c:v>2006</c:v>
                </c:pt>
                <c:pt idx="1">
                  <c:v>2009</c:v>
                </c:pt>
                <c:pt idx="2">
                  <c:v>2013</c:v>
                </c:pt>
                <c:pt idx="3">
                  <c:v>2016</c:v>
                </c:pt>
                <c:pt idx="4">
                  <c:v>2019</c:v>
                </c:pt>
              </c:numCache>
            </c:numRef>
          </c:cat>
          <c:val>
            <c:numRef>
              <c:f>Sheet1!$E$6:$I$6</c:f>
              <c:numCache>
                <c:formatCode>General</c:formatCode>
                <c:ptCount val="5"/>
                <c:pt idx="0">
                  <c:v>12</c:v>
                </c:pt>
                <c:pt idx="1">
                  <c:v>27</c:v>
                </c:pt>
                <c:pt idx="2">
                  <c:v>20</c:v>
                </c:pt>
                <c:pt idx="3">
                  <c:v>17</c:v>
                </c:pt>
                <c:pt idx="4">
                  <c:v>14</c:v>
                </c:pt>
              </c:numCache>
            </c:numRef>
          </c:val>
          <c:extLst>
            <c:ext xmlns:c16="http://schemas.microsoft.com/office/drawing/2014/chart" uri="{C3380CC4-5D6E-409C-BE32-E72D297353CC}">
              <c16:uniqueId val="{00000001-70B3-412B-A7D5-41422D07CCB8}"/>
            </c:ext>
          </c:extLst>
        </c:ser>
        <c:ser>
          <c:idx val="2"/>
          <c:order val="2"/>
          <c:tx>
            <c:strRef>
              <c:f>Sheet1!$D$7</c:f>
              <c:strCache>
                <c:ptCount val="1"/>
                <c:pt idx="0">
                  <c:v>Wealth Quintile</c:v>
                </c:pt>
              </c:strCache>
            </c:strRef>
          </c:tx>
          <c:spPr>
            <a:solidFill>
              <a:srgbClr val="0070C0"/>
            </a:solidFill>
            <a:ln>
              <a:noFill/>
            </a:ln>
            <a:effectLst/>
          </c:spPr>
          <c:dLbls>
            <c:dLbl>
              <c:idx val="0"/>
              <c:layout>
                <c:manualLayout>
                  <c:x val="4.3687806349753187E-2"/>
                  <c:y val="-1.5191707385227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B3-412B-A7D5-41422D07CCB8}"/>
                </c:ext>
              </c:extLst>
            </c:dLbl>
            <c:dLbl>
              <c:idx val="4"/>
              <c:layout>
                <c:manualLayout>
                  <c:x val="-2.713373727705468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D5-4410-9718-3BC8507F3667}"/>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Sheet1!$E$4:$I$4</c:f>
              <c:numCache>
                <c:formatCode>General</c:formatCode>
                <c:ptCount val="5"/>
                <c:pt idx="0">
                  <c:v>2006</c:v>
                </c:pt>
                <c:pt idx="1">
                  <c:v>2009</c:v>
                </c:pt>
                <c:pt idx="2">
                  <c:v>2013</c:v>
                </c:pt>
                <c:pt idx="3">
                  <c:v>2016</c:v>
                </c:pt>
                <c:pt idx="4">
                  <c:v>2019</c:v>
                </c:pt>
              </c:numCache>
            </c:numRef>
          </c:cat>
          <c:val>
            <c:numRef>
              <c:f>Sheet1!$E$7:$I$7</c:f>
              <c:numCache>
                <c:formatCode>General</c:formatCode>
                <c:ptCount val="5"/>
                <c:pt idx="0">
                  <c:v>48</c:v>
                </c:pt>
                <c:pt idx="1">
                  <c:v>55</c:v>
                </c:pt>
                <c:pt idx="2">
                  <c:v>61</c:v>
                </c:pt>
                <c:pt idx="3">
                  <c:v>54</c:v>
                </c:pt>
                <c:pt idx="4">
                  <c:v>32</c:v>
                </c:pt>
              </c:numCache>
            </c:numRef>
          </c:val>
          <c:extLst>
            <c:ext xmlns:c16="http://schemas.microsoft.com/office/drawing/2014/chart" uri="{C3380CC4-5D6E-409C-BE32-E72D297353CC}">
              <c16:uniqueId val="{00000002-70B3-412B-A7D5-41422D07CCB8}"/>
            </c:ext>
          </c:extLst>
        </c:ser>
        <c:dLbls>
          <c:showLegendKey val="0"/>
          <c:showVal val="0"/>
          <c:showCatName val="0"/>
          <c:showSerName val="0"/>
          <c:showPercent val="0"/>
          <c:showBubbleSize val="0"/>
        </c:dLbls>
        <c:axId val="176458096"/>
        <c:axId val="176457440"/>
      </c:areaChart>
      <c:catAx>
        <c:axId val="17645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6457440"/>
        <c:crosses val="autoZero"/>
        <c:auto val="1"/>
        <c:lblAlgn val="ctr"/>
        <c:lblOffset val="100"/>
        <c:noMultiLvlLbl val="0"/>
      </c:catAx>
      <c:valAx>
        <c:axId val="17645744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Access</a:t>
                </a:r>
                <a:r>
                  <a:rPr lang="en-US" sz="1800" baseline="0" dirty="0">
                    <a:solidFill>
                      <a:schemeClr val="tx1"/>
                    </a:solidFill>
                  </a:rPr>
                  <a:t> Rates Gaps (%)</a:t>
                </a:r>
                <a:endParaRPr lang="en-US" sz="1800" dirty="0">
                  <a:solidFill>
                    <a:schemeClr val="tx1"/>
                  </a:solidFill>
                </a:endParaRPr>
              </a:p>
            </c:rich>
          </c:tx>
          <c:layout>
            <c:manualLayout>
              <c:xMode val="edge"/>
              <c:yMode val="edge"/>
              <c:x val="0"/>
              <c:y val="0.16380083786479149"/>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76458096"/>
        <c:crosses val="autoZero"/>
        <c:crossBetween val="midCat"/>
        <c:majorUnit val="20"/>
      </c:valAx>
      <c:spPr>
        <a:noFill/>
        <a:ln>
          <a:noFill/>
        </a:ln>
        <a:effectLst/>
      </c:spPr>
    </c:plotArea>
    <c:legend>
      <c:legendPos val="b"/>
      <c:layout>
        <c:manualLayout>
          <c:xMode val="edge"/>
          <c:yMode val="edge"/>
          <c:x val="0.13642227825858289"/>
          <c:y val="0.88280015905600084"/>
          <c:w val="0.78864198575285727"/>
          <c:h val="9.986564863546695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172696690480151"/>
          <c:y val="0.13670173280417852"/>
          <c:w val="0.70987313050830458"/>
          <c:h val="0.66651279118855544"/>
        </c:manualLayout>
      </c:layout>
      <c:barChart>
        <c:barDir val="bar"/>
        <c:grouping val="percentStacked"/>
        <c:varyColors val="0"/>
        <c:ser>
          <c:idx val="0"/>
          <c:order val="0"/>
          <c:tx>
            <c:strRef>
              <c:f>'Cross country comparison'!$C$10</c:f>
              <c:strCache>
                <c:ptCount val="1"/>
                <c:pt idx="0">
                  <c:v>Formal</c:v>
                </c:pt>
              </c:strCache>
            </c:strRef>
          </c:tx>
          <c:spPr>
            <a:solidFill>
              <a:srgbClr val="5B9BD5"/>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'Cross country comparison'!$B$11:$B$19</c:f>
              <c:strCache>
                <c:ptCount val="9"/>
                <c:pt idx="0">
                  <c:v>Nigeria-2018</c:v>
                </c:pt>
                <c:pt idx="1">
                  <c:v>Cameroon-2017</c:v>
                </c:pt>
                <c:pt idx="2">
                  <c:v>Uganda-2018</c:v>
                </c:pt>
                <c:pt idx="3">
                  <c:v>Tanzania-2017</c:v>
                </c:pt>
                <c:pt idx="4">
                  <c:v>Rwanda-2016</c:v>
                </c:pt>
                <c:pt idx="5">
                  <c:v>Namibia-2017</c:v>
                </c:pt>
                <c:pt idx="6">
                  <c:v>Kenya-2019</c:v>
                </c:pt>
                <c:pt idx="7">
                  <c:v>South Africa-2018</c:v>
                </c:pt>
                <c:pt idx="8">
                  <c:v>Seychelles-2016</c:v>
                </c:pt>
              </c:strCache>
            </c:strRef>
          </c:cat>
          <c:val>
            <c:numRef>
              <c:f>'Cross country comparison'!$C$11:$C$19</c:f>
              <c:numCache>
                <c:formatCode>General</c:formatCode>
                <c:ptCount val="9"/>
                <c:pt idx="0">
                  <c:v>48.7</c:v>
                </c:pt>
                <c:pt idx="1">
                  <c:v>49</c:v>
                </c:pt>
                <c:pt idx="2">
                  <c:v>58</c:v>
                </c:pt>
                <c:pt idx="3">
                  <c:v>65</c:v>
                </c:pt>
                <c:pt idx="4">
                  <c:v>68</c:v>
                </c:pt>
                <c:pt idx="5">
                  <c:v>73</c:v>
                </c:pt>
                <c:pt idx="6">
                  <c:v>82.9</c:v>
                </c:pt>
                <c:pt idx="7">
                  <c:v>90</c:v>
                </c:pt>
                <c:pt idx="8">
                  <c:v>95</c:v>
                </c:pt>
              </c:numCache>
            </c:numRef>
          </c:val>
          <c:extLst>
            <c:ext xmlns:c16="http://schemas.microsoft.com/office/drawing/2014/chart" uri="{C3380CC4-5D6E-409C-BE32-E72D297353CC}">
              <c16:uniqueId val="{00000000-4786-47F8-AA5B-5127D2E810DF}"/>
            </c:ext>
          </c:extLst>
        </c:ser>
        <c:ser>
          <c:idx val="1"/>
          <c:order val="1"/>
          <c:tx>
            <c:strRef>
              <c:f>'Cross country comparison'!$D$10</c:f>
              <c:strCache>
                <c:ptCount val="1"/>
                <c:pt idx="0">
                  <c:v>Informal</c:v>
                </c:pt>
              </c:strCache>
            </c:strRef>
          </c:tx>
          <c:spPr>
            <a:solidFill>
              <a:srgbClr val="FFC00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'Cross country comparison'!$B$11:$B$19</c:f>
              <c:strCache>
                <c:ptCount val="9"/>
                <c:pt idx="0">
                  <c:v>Nigeria-2018</c:v>
                </c:pt>
                <c:pt idx="1">
                  <c:v>Cameroon-2017</c:v>
                </c:pt>
                <c:pt idx="2">
                  <c:v>Uganda-2018</c:v>
                </c:pt>
                <c:pt idx="3">
                  <c:v>Tanzania-2017</c:v>
                </c:pt>
                <c:pt idx="4">
                  <c:v>Rwanda-2016</c:v>
                </c:pt>
                <c:pt idx="5">
                  <c:v>Namibia-2017</c:v>
                </c:pt>
                <c:pt idx="6">
                  <c:v>Kenya-2019</c:v>
                </c:pt>
                <c:pt idx="7">
                  <c:v>South Africa-2018</c:v>
                </c:pt>
                <c:pt idx="8">
                  <c:v>Seychelles-2016</c:v>
                </c:pt>
              </c:strCache>
            </c:strRef>
          </c:cat>
          <c:val>
            <c:numRef>
              <c:f>'Cross country comparison'!$D$11:$D$19</c:f>
              <c:numCache>
                <c:formatCode>General</c:formatCode>
                <c:ptCount val="9"/>
                <c:pt idx="0">
                  <c:v>14.6</c:v>
                </c:pt>
                <c:pt idx="1">
                  <c:v>15</c:v>
                </c:pt>
                <c:pt idx="2">
                  <c:v>20</c:v>
                </c:pt>
                <c:pt idx="3">
                  <c:v>7</c:v>
                </c:pt>
                <c:pt idx="4">
                  <c:v>21</c:v>
                </c:pt>
                <c:pt idx="5">
                  <c:v>5</c:v>
                </c:pt>
                <c:pt idx="6">
                  <c:v>6.1</c:v>
                </c:pt>
                <c:pt idx="7">
                  <c:v>3</c:v>
                </c:pt>
                <c:pt idx="8">
                  <c:v>2</c:v>
                </c:pt>
              </c:numCache>
            </c:numRef>
          </c:val>
          <c:extLst>
            <c:ext xmlns:c16="http://schemas.microsoft.com/office/drawing/2014/chart" uri="{C3380CC4-5D6E-409C-BE32-E72D297353CC}">
              <c16:uniqueId val="{00000001-4786-47F8-AA5B-5127D2E810DF}"/>
            </c:ext>
          </c:extLst>
        </c:ser>
        <c:ser>
          <c:idx val="2"/>
          <c:order val="2"/>
          <c:tx>
            <c:strRef>
              <c:f>'Cross country comparison'!$E$10</c:f>
              <c:strCache>
                <c:ptCount val="1"/>
                <c:pt idx="0">
                  <c:v>Excluded</c:v>
                </c:pt>
              </c:strCache>
            </c:strRef>
          </c:tx>
          <c:spPr>
            <a:solidFill>
              <a:schemeClr val="accent2">
                <a:lumMod val="60000"/>
                <a:lumOff val="40000"/>
              </a:schemeClr>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'Cross country comparison'!$B$11:$B$19</c:f>
              <c:strCache>
                <c:ptCount val="9"/>
                <c:pt idx="0">
                  <c:v>Nigeria-2018</c:v>
                </c:pt>
                <c:pt idx="1">
                  <c:v>Cameroon-2017</c:v>
                </c:pt>
                <c:pt idx="2">
                  <c:v>Uganda-2018</c:v>
                </c:pt>
                <c:pt idx="3">
                  <c:v>Tanzania-2017</c:v>
                </c:pt>
                <c:pt idx="4">
                  <c:v>Rwanda-2016</c:v>
                </c:pt>
                <c:pt idx="5">
                  <c:v>Namibia-2017</c:v>
                </c:pt>
                <c:pt idx="6">
                  <c:v>Kenya-2019</c:v>
                </c:pt>
                <c:pt idx="7">
                  <c:v>South Africa-2018</c:v>
                </c:pt>
                <c:pt idx="8">
                  <c:v>Seychelles-2016</c:v>
                </c:pt>
              </c:strCache>
            </c:strRef>
          </c:cat>
          <c:val>
            <c:numRef>
              <c:f>'Cross country comparison'!$E$11:$E$19</c:f>
              <c:numCache>
                <c:formatCode>General</c:formatCode>
                <c:ptCount val="9"/>
                <c:pt idx="0">
                  <c:v>36.799999999999997</c:v>
                </c:pt>
                <c:pt idx="1">
                  <c:v>36</c:v>
                </c:pt>
                <c:pt idx="2">
                  <c:v>22</c:v>
                </c:pt>
                <c:pt idx="3">
                  <c:v>28</c:v>
                </c:pt>
                <c:pt idx="4">
                  <c:v>11</c:v>
                </c:pt>
                <c:pt idx="5">
                  <c:v>22</c:v>
                </c:pt>
                <c:pt idx="6">
                  <c:v>11</c:v>
                </c:pt>
                <c:pt idx="7">
                  <c:v>7</c:v>
                </c:pt>
                <c:pt idx="8">
                  <c:v>3</c:v>
                </c:pt>
              </c:numCache>
            </c:numRef>
          </c:val>
          <c:extLst>
            <c:ext xmlns:c16="http://schemas.microsoft.com/office/drawing/2014/chart" uri="{C3380CC4-5D6E-409C-BE32-E72D297353CC}">
              <c16:uniqueId val="{00000002-4786-47F8-AA5B-5127D2E810DF}"/>
            </c:ext>
          </c:extLst>
        </c:ser>
        <c:dLbls>
          <c:showLegendKey val="0"/>
          <c:showVal val="0"/>
          <c:showCatName val="0"/>
          <c:showSerName val="0"/>
          <c:showPercent val="0"/>
          <c:showBubbleSize val="0"/>
        </c:dLbls>
        <c:gapWidth val="75"/>
        <c:overlap val="100"/>
        <c:axId val="331797744"/>
        <c:axId val="1"/>
      </c:barChart>
      <c:catAx>
        <c:axId val="331797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auto val="1"/>
        <c:lblAlgn val="ctr"/>
        <c:lblOffset val="100"/>
        <c:noMultiLvlLbl val="0"/>
      </c:catAx>
      <c:valAx>
        <c:axId val="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797744"/>
        <c:crosses val="autoZero"/>
        <c:crossBetween val="between"/>
      </c:valAx>
      <c:spPr>
        <a:noFill/>
        <a:ln w="25400">
          <a:noFill/>
        </a:ln>
      </c:spPr>
    </c:plotArea>
    <c:legend>
      <c:legendPos val="b"/>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45146304763854E-2"/>
          <c:y val="2.8131505113584941E-2"/>
          <c:w val="0.96789116181064616"/>
          <c:h val="0.77031360304099916"/>
        </c:manualLayout>
      </c:layout>
      <c:barChart>
        <c:barDir val="col"/>
        <c:grouping val="clustered"/>
        <c:varyColors val="0"/>
        <c:ser>
          <c:idx val="0"/>
          <c:order val="0"/>
          <c:tx>
            <c:strRef>
              <c:f>'6 - Usage of financial services'!$B$20</c:f>
              <c:strCache>
                <c:ptCount val="1"/>
                <c:pt idx="0">
                  <c:v>2006</c:v>
                </c:pt>
              </c:strCache>
            </c:strRef>
          </c:tx>
          <c:spPr>
            <a:solidFill>
              <a:srgbClr val="00B0F0"/>
            </a:solidFill>
            <a:ln>
              <a:solidFill>
                <a:srgbClr val="00B0F0"/>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cap="small"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'6 - Usage of financial services'!$A$21:$A$28</c:f>
              <c:strCache>
                <c:ptCount val="8"/>
                <c:pt idx="0">
                  <c:v>Bank </c:v>
                </c:pt>
                <c:pt idx="1">
                  <c:v>SACCOs</c:v>
                </c:pt>
                <c:pt idx="2">
                  <c:v>MFIs</c:v>
                </c:pt>
                <c:pt idx="3">
                  <c:v>Insurance (Incl.NHIF)</c:v>
                </c:pt>
                <c:pt idx="4">
                  <c:v>Pension</c:v>
                </c:pt>
                <c:pt idx="5">
                  <c:v>Mobile money</c:v>
                </c:pt>
                <c:pt idx="6">
                  <c:v>Informal group </c:v>
                </c:pt>
                <c:pt idx="7">
                  <c:v>Digital Loans Apps</c:v>
                </c:pt>
              </c:strCache>
            </c:strRef>
          </c:cat>
          <c:val>
            <c:numRef>
              <c:f>'6 - Usage of financial services'!$B$21:$B$28</c:f>
              <c:numCache>
                <c:formatCode>General</c:formatCode>
                <c:ptCount val="8"/>
                <c:pt idx="0">
                  <c:v>14</c:v>
                </c:pt>
                <c:pt idx="1">
                  <c:v>13.1</c:v>
                </c:pt>
                <c:pt idx="2">
                  <c:v>1.7</c:v>
                </c:pt>
                <c:pt idx="3" formatCode="0.0">
                  <c:v>4.9000000000000004</c:v>
                </c:pt>
                <c:pt idx="4" formatCode="0.0">
                  <c:v>3.2</c:v>
                </c:pt>
                <c:pt idx="5" formatCode="0.0">
                  <c:v>0</c:v>
                </c:pt>
                <c:pt idx="6">
                  <c:v>32.4</c:v>
                </c:pt>
              </c:numCache>
            </c:numRef>
          </c:val>
          <c:extLst>
            <c:ext xmlns:c16="http://schemas.microsoft.com/office/drawing/2014/chart" uri="{C3380CC4-5D6E-409C-BE32-E72D297353CC}">
              <c16:uniqueId val="{00000000-C56A-4BDA-B228-A9470A3CA754}"/>
            </c:ext>
          </c:extLst>
        </c:ser>
        <c:ser>
          <c:idx val="1"/>
          <c:order val="1"/>
          <c:tx>
            <c:strRef>
              <c:f>'6 - Usage of financial services'!$C$20</c:f>
              <c:strCache>
                <c:ptCount val="1"/>
                <c:pt idx="0">
                  <c:v>2009</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cap="small"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'6 - Usage of financial services'!$A$21:$A$28</c:f>
              <c:strCache>
                <c:ptCount val="8"/>
                <c:pt idx="0">
                  <c:v>Bank </c:v>
                </c:pt>
                <c:pt idx="1">
                  <c:v>SACCOs</c:v>
                </c:pt>
                <c:pt idx="2">
                  <c:v>MFIs</c:v>
                </c:pt>
                <c:pt idx="3">
                  <c:v>Insurance (Incl.NHIF)</c:v>
                </c:pt>
                <c:pt idx="4">
                  <c:v>Pension</c:v>
                </c:pt>
                <c:pt idx="5">
                  <c:v>Mobile money</c:v>
                </c:pt>
                <c:pt idx="6">
                  <c:v>Informal group </c:v>
                </c:pt>
                <c:pt idx="7">
                  <c:v>Digital Loans Apps</c:v>
                </c:pt>
              </c:strCache>
            </c:strRef>
          </c:cat>
          <c:val>
            <c:numRef>
              <c:f>'6 - Usage of financial services'!$C$21:$C$28</c:f>
              <c:numCache>
                <c:formatCode>General</c:formatCode>
                <c:ptCount val="8"/>
                <c:pt idx="0">
                  <c:v>20.5</c:v>
                </c:pt>
                <c:pt idx="1">
                  <c:v>9</c:v>
                </c:pt>
                <c:pt idx="2">
                  <c:v>3.4</c:v>
                </c:pt>
                <c:pt idx="3">
                  <c:v>3.3</c:v>
                </c:pt>
                <c:pt idx="4">
                  <c:v>3.7</c:v>
                </c:pt>
                <c:pt idx="5">
                  <c:v>27.9</c:v>
                </c:pt>
                <c:pt idx="6">
                  <c:v>36</c:v>
                </c:pt>
              </c:numCache>
            </c:numRef>
          </c:val>
          <c:extLst>
            <c:ext xmlns:c16="http://schemas.microsoft.com/office/drawing/2014/chart" uri="{C3380CC4-5D6E-409C-BE32-E72D297353CC}">
              <c16:uniqueId val="{00000001-C56A-4BDA-B228-A9470A3CA754}"/>
            </c:ext>
          </c:extLst>
        </c:ser>
        <c:ser>
          <c:idx val="2"/>
          <c:order val="2"/>
          <c:tx>
            <c:strRef>
              <c:f>'6 - Usage of financial services'!$D$20</c:f>
              <c:strCache>
                <c:ptCount val="1"/>
                <c:pt idx="0">
                  <c:v>2013</c:v>
                </c:pt>
              </c:strCache>
            </c:strRef>
          </c:tx>
          <c:spPr>
            <a:solidFill>
              <a:schemeClr val="accent6">
                <a:lumMod val="50000"/>
              </a:schemeClr>
            </a:solidFill>
            <a:ln>
              <a:solidFill>
                <a:schemeClr val="accent6">
                  <a:lumMod val="50000"/>
                </a:schemeClr>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cap="small"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'6 - Usage of financial services'!$A$21:$A$28</c:f>
              <c:strCache>
                <c:ptCount val="8"/>
                <c:pt idx="0">
                  <c:v>Bank </c:v>
                </c:pt>
                <c:pt idx="1">
                  <c:v>SACCOs</c:v>
                </c:pt>
                <c:pt idx="2">
                  <c:v>MFIs</c:v>
                </c:pt>
                <c:pt idx="3">
                  <c:v>Insurance (Incl.NHIF)</c:v>
                </c:pt>
                <c:pt idx="4">
                  <c:v>Pension</c:v>
                </c:pt>
                <c:pt idx="5">
                  <c:v>Mobile money</c:v>
                </c:pt>
                <c:pt idx="6">
                  <c:v>Informal group </c:v>
                </c:pt>
                <c:pt idx="7">
                  <c:v>Digital Loans Apps</c:v>
                </c:pt>
              </c:strCache>
            </c:strRef>
          </c:cat>
          <c:val>
            <c:numRef>
              <c:f>'6 - Usage of financial services'!$D$21:$D$28</c:f>
              <c:numCache>
                <c:formatCode>General</c:formatCode>
                <c:ptCount val="8"/>
                <c:pt idx="0">
                  <c:v>29.2</c:v>
                </c:pt>
                <c:pt idx="1">
                  <c:v>11</c:v>
                </c:pt>
                <c:pt idx="2">
                  <c:v>3.5</c:v>
                </c:pt>
                <c:pt idx="3">
                  <c:v>17.8</c:v>
                </c:pt>
                <c:pt idx="4">
                  <c:v>1.9</c:v>
                </c:pt>
                <c:pt idx="5">
                  <c:v>61.6</c:v>
                </c:pt>
                <c:pt idx="6">
                  <c:v>27.7</c:v>
                </c:pt>
              </c:numCache>
            </c:numRef>
          </c:val>
          <c:extLst>
            <c:ext xmlns:c16="http://schemas.microsoft.com/office/drawing/2014/chart" uri="{C3380CC4-5D6E-409C-BE32-E72D297353CC}">
              <c16:uniqueId val="{00000002-C56A-4BDA-B228-A9470A3CA754}"/>
            </c:ext>
          </c:extLst>
        </c:ser>
        <c:ser>
          <c:idx val="3"/>
          <c:order val="3"/>
          <c:tx>
            <c:strRef>
              <c:f>'6 - Usage of financial services'!$E$20</c:f>
              <c:strCache>
                <c:ptCount val="1"/>
                <c:pt idx="0">
                  <c:v>2016</c:v>
                </c:pt>
              </c:strCache>
            </c:strRef>
          </c:tx>
          <c:spPr>
            <a:solidFill>
              <a:srgbClr val="00B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cap="small"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'6 - Usage of financial services'!$A$21:$A$28</c:f>
              <c:strCache>
                <c:ptCount val="8"/>
                <c:pt idx="0">
                  <c:v>Bank </c:v>
                </c:pt>
                <c:pt idx="1">
                  <c:v>SACCOs</c:v>
                </c:pt>
                <c:pt idx="2">
                  <c:v>MFIs</c:v>
                </c:pt>
                <c:pt idx="3">
                  <c:v>Insurance (Incl.NHIF)</c:v>
                </c:pt>
                <c:pt idx="4">
                  <c:v>Pension</c:v>
                </c:pt>
                <c:pt idx="5">
                  <c:v>Mobile money</c:v>
                </c:pt>
                <c:pt idx="6">
                  <c:v>Informal group </c:v>
                </c:pt>
                <c:pt idx="7">
                  <c:v>Digital Loans Apps</c:v>
                </c:pt>
              </c:strCache>
            </c:strRef>
          </c:cat>
          <c:val>
            <c:numRef>
              <c:f>'6 - Usage of financial services'!$E$21:$E$28</c:f>
              <c:numCache>
                <c:formatCode>General</c:formatCode>
                <c:ptCount val="8"/>
                <c:pt idx="0">
                  <c:v>38.4</c:v>
                </c:pt>
                <c:pt idx="1">
                  <c:v>12.9</c:v>
                </c:pt>
                <c:pt idx="2">
                  <c:v>3.6</c:v>
                </c:pt>
                <c:pt idx="3">
                  <c:v>23.2</c:v>
                </c:pt>
                <c:pt idx="4">
                  <c:v>12.5</c:v>
                </c:pt>
                <c:pt idx="5">
                  <c:v>71.400000000000006</c:v>
                </c:pt>
                <c:pt idx="6">
                  <c:v>41.4</c:v>
                </c:pt>
                <c:pt idx="7">
                  <c:v>0.6</c:v>
                </c:pt>
              </c:numCache>
            </c:numRef>
          </c:val>
          <c:extLst>
            <c:ext xmlns:c16="http://schemas.microsoft.com/office/drawing/2014/chart" uri="{C3380CC4-5D6E-409C-BE32-E72D297353CC}">
              <c16:uniqueId val="{00000003-C56A-4BDA-B228-A9470A3CA754}"/>
            </c:ext>
          </c:extLst>
        </c:ser>
        <c:ser>
          <c:idx val="4"/>
          <c:order val="4"/>
          <c:tx>
            <c:strRef>
              <c:f>'6 - Usage of financial services'!$F$20</c:f>
              <c:strCache>
                <c:ptCount val="1"/>
                <c:pt idx="0">
                  <c:v>2019</c:v>
                </c:pt>
              </c:strCache>
            </c:strRef>
          </c:tx>
          <c:spPr>
            <a:solidFill>
              <a:srgbClr val="C0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cap="small"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'6 - Usage of financial services'!$A$21:$A$28</c:f>
              <c:strCache>
                <c:ptCount val="8"/>
                <c:pt idx="0">
                  <c:v>Bank </c:v>
                </c:pt>
                <c:pt idx="1">
                  <c:v>SACCOs</c:v>
                </c:pt>
                <c:pt idx="2">
                  <c:v>MFIs</c:v>
                </c:pt>
                <c:pt idx="3">
                  <c:v>Insurance (Incl.NHIF)</c:v>
                </c:pt>
                <c:pt idx="4">
                  <c:v>Pension</c:v>
                </c:pt>
                <c:pt idx="5">
                  <c:v>Mobile money</c:v>
                </c:pt>
                <c:pt idx="6">
                  <c:v>Informal group </c:v>
                </c:pt>
                <c:pt idx="7">
                  <c:v>Digital Loans Apps</c:v>
                </c:pt>
              </c:strCache>
            </c:strRef>
          </c:cat>
          <c:val>
            <c:numRef>
              <c:f>'6 - Usage of financial services'!$F$21:$F$28</c:f>
              <c:numCache>
                <c:formatCode>General</c:formatCode>
                <c:ptCount val="8"/>
                <c:pt idx="0">
                  <c:v>40.799999999999997</c:v>
                </c:pt>
                <c:pt idx="1">
                  <c:v>11.3</c:v>
                </c:pt>
                <c:pt idx="2">
                  <c:v>1.7</c:v>
                </c:pt>
                <c:pt idx="3">
                  <c:v>27.9</c:v>
                </c:pt>
                <c:pt idx="4">
                  <c:v>12.2</c:v>
                </c:pt>
                <c:pt idx="5">
                  <c:v>79.400000000000006</c:v>
                </c:pt>
                <c:pt idx="6">
                  <c:v>30.1</c:v>
                </c:pt>
                <c:pt idx="7">
                  <c:v>8.3000000000000007</c:v>
                </c:pt>
              </c:numCache>
            </c:numRef>
          </c:val>
          <c:extLst>
            <c:ext xmlns:c16="http://schemas.microsoft.com/office/drawing/2014/chart" uri="{C3380CC4-5D6E-409C-BE32-E72D297353CC}">
              <c16:uniqueId val="{00000004-C56A-4BDA-B228-A9470A3CA754}"/>
            </c:ext>
          </c:extLst>
        </c:ser>
        <c:dLbls>
          <c:dLblPos val="outEnd"/>
          <c:showLegendKey val="0"/>
          <c:showVal val="1"/>
          <c:showCatName val="0"/>
          <c:showSerName val="0"/>
          <c:showPercent val="0"/>
          <c:showBubbleSize val="0"/>
        </c:dLbls>
        <c:gapWidth val="444"/>
        <c:overlap val="-90"/>
        <c:axId val="302884752"/>
        <c:axId val="302886320"/>
      </c:barChart>
      <c:catAx>
        <c:axId val="302884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small" spc="120" normalizeH="0" baseline="0">
                <a:solidFill>
                  <a:schemeClr val="tx1"/>
                </a:solidFill>
                <a:latin typeface="+mn-lt"/>
                <a:ea typeface="+mn-ea"/>
                <a:cs typeface="+mn-cs"/>
              </a:defRPr>
            </a:pPr>
            <a:endParaRPr lang="en-US"/>
          </a:p>
        </c:txPr>
        <c:crossAx val="302886320"/>
        <c:crosses val="autoZero"/>
        <c:auto val="1"/>
        <c:lblAlgn val="ctr"/>
        <c:lblOffset val="100"/>
        <c:noMultiLvlLbl val="0"/>
      </c:catAx>
      <c:valAx>
        <c:axId val="302886320"/>
        <c:scaling>
          <c:orientation val="minMax"/>
        </c:scaling>
        <c:delete val="1"/>
        <c:axPos val="l"/>
        <c:numFmt formatCode="General" sourceLinked="1"/>
        <c:majorTickMark val="none"/>
        <c:minorTickMark val="none"/>
        <c:tickLblPos val="nextTo"/>
        <c:crossAx val="302884752"/>
        <c:crosses val="autoZero"/>
        <c:crossBetween val="between"/>
      </c:valAx>
      <c:spPr>
        <a:noFill/>
        <a:ln>
          <a:noFill/>
        </a:ln>
        <a:effectLst/>
      </c:spPr>
    </c:plotArea>
    <c:legend>
      <c:legendPos val="t"/>
      <c:layout>
        <c:manualLayout>
          <c:xMode val="edge"/>
          <c:yMode val="edge"/>
          <c:x val="0.15421223321110836"/>
          <c:y val="0.93599030890369472"/>
          <c:w val="0.52274436474661434"/>
          <c:h val="6.1850167695742968E-2"/>
        </c:manualLayout>
      </c:layout>
      <c:overlay val="0"/>
      <c:spPr>
        <a:noFill/>
        <a:ln>
          <a:noFill/>
        </a:ln>
        <a:effectLst/>
      </c:spPr>
      <c:txPr>
        <a:bodyPr rot="0" spcFirstLastPara="1" vertOverflow="ellipsis" vert="horz" wrap="square" anchor="ctr" anchorCtr="1"/>
        <a:lstStyle/>
        <a:p>
          <a:pPr>
            <a:defRPr sz="1600" b="0" i="0" u="none" strike="noStrike" kern="1200" cap="small"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cap="small" baseline="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'6 - Usage of financial services'!$A$35</c:f>
              <c:strCache>
                <c:ptCount val="1"/>
                <c:pt idx="0">
                  <c:v>Bank account</c:v>
                </c:pt>
              </c:strCache>
            </c:strRef>
          </c:tx>
          <c:spPr>
            <a:solidFill>
              <a:srgbClr val="C00000"/>
            </a:solidFill>
            <a:ln>
              <a:noFill/>
            </a:ln>
            <a:effectLst/>
          </c:spPr>
          <c:invertIfNegative val="0"/>
          <c:cat>
            <c:multiLvlStrRef>
              <c:f>'6 - Usage of financial services'!$B$33:$I$34</c:f>
              <c:multiLvlStrCache>
                <c:ptCount val="8"/>
                <c:lvl>
                  <c:pt idx="0">
                    <c:v>Daily</c:v>
                  </c:pt>
                  <c:pt idx="1">
                    <c:v>Weekly</c:v>
                  </c:pt>
                  <c:pt idx="2">
                    <c:v>Monthly</c:v>
                  </c:pt>
                  <c:pt idx="3">
                    <c:v>once in 3 months and above</c:v>
                  </c:pt>
                  <c:pt idx="4">
                    <c:v>Daily</c:v>
                  </c:pt>
                  <c:pt idx="5">
                    <c:v>Weekly</c:v>
                  </c:pt>
                  <c:pt idx="6">
                    <c:v>Monthly</c:v>
                  </c:pt>
                  <c:pt idx="7">
                    <c:v>every 3 months and above</c:v>
                  </c:pt>
                </c:lvl>
                <c:lvl>
                  <c:pt idx="0">
                    <c:v>2016</c:v>
                  </c:pt>
                  <c:pt idx="4">
                    <c:v>2019</c:v>
                  </c:pt>
                </c:lvl>
              </c:multiLvlStrCache>
            </c:multiLvlStrRef>
          </c:cat>
          <c:val>
            <c:numRef>
              <c:f>'6 - Usage of financial services'!$B$35:$I$35</c:f>
              <c:numCache>
                <c:formatCode>0.0</c:formatCode>
                <c:ptCount val="8"/>
                <c:pt idx="0">
                  <c:v>1.8</c:v>
                </c:pt>
                <c:pt idx="1">
                  <c:v>16.2</c:v>
                </c:pt>
                <c:pt idx="2">
                  <c:v>59.5</c:v>
                </c:pt>
                <c:pt idx="3">
                  <c:v>22.5</c:v>
                </c:pt>
                <c:pt idx="4">
                  <c:v>1.3222195367883836</c:v>
                </c:pt>
                <c:pt idx="5">
                  <c:v>8.9508437191842152</c:v>
                </c:pt>
                <c:pt idx="6">
                  <c:v>66.267934023144875</c:v>
                </c:pt>
                <c:pt idx="7">
                  <c:v>20.825825944151589</c:v>
                </c:pt>
              </c:numCache>
            </c:numRef>
          </c:val>
          <c:extLst>
            <c:ext xmlns:c16="http://schemas.microsoft.com/office/drawing/2014/chart" uri="{C3380CC4-5D6E-409C-BE32-E72D297353CC}">
              <c16:uniqueId val="{00000000-B212-44F3-A837-7BB3E4F2813F}"/>
            </c:ext>
          </c:extLst>
        </c:ser>
        <c:ser>
          <c:idx val="1"/>
          <c:order val="1"/>
          <c:tx>
            <c:strRef>
              <c:f>'6 - Usage of financial services'!$A$36</c:f>
              <c:strCache>
                <c:ptCount val="1"/>
                <c:pt idx="0">
                  <c:v>SACCOs</c:v>
                </c:pt>
              </c:strCache>
            </c:strRef>
          </c:tx>
          <c:spPr>
            <a:solidFill>
              <a:schemeClr val="accent1">
                <a:lumMod val="60000"/>
                <a:lumOff val="40000"/>
              </a:schemeClr>
            </a:solidFill>
            <a:ln>
              <a:noFill/>
            </a:ln>
            <a:effectLst/>
          </c:spPr>
          <c:invertIfNegative val="0"/>
          <c:cat>
            <c:multiLvlStrRef>
              <c:f>'6 - Usage of financial services'!$B$33:$I$34</c:f>
              <c:multiLvlStrCache>
                <c:ptCount val="8"/>
                <c:lvl>
                  <c:pt idx="0">
                    <c:v>Daily</c:v>
                  </c:pt>
                  <c:pt idx="1">
                    <c:v>Weekly</c:v>
                  </c:pt>
                  <c:pt idx="2">
                    <c:v>Monthly</c:v>
                  </c:pt>
                  <c:pt idx="3">
                    <c:v>once in 3 months and above</c:v>
                  </c:pt>
                  <c:pt idx="4">
                    <c:v>Daily</c:v>
                  </c:pt>
                  <c:pt idx="5">
                    <c:v>Weekly</c:v>
                  </c:pt>
                  <c:pt idx="6">
                    <c:v>Monthly</c:v>
                  </c:pt>
                  <c:pt idx="7">
                    <c:v>every 3 months and above</c:v>
                  </c:pt>
                </c:lvl>
                <c:lvl>
                  <c:pt idx="0">
                    <c:v>2016</c:v>
                  </c:pt>
                  <c:pt idx="4">
                    <c:v>2019</c:v>
                  </c:pt>
                </c:lvl>
              </c:multiLvlStrCache>
            </c:multiLvlStrRef>
          </c:cat>
          <c:val>
            <c:numRef>
              <c:f>'6 - Usage of financial services'!$B$36:$I$36</c:f>
              <c:numCache>
                <c:formatCode>0.0</c:formatCode>
                <c:ptCount val="8"/>
                <c:pt idx="0">
                  <c:v>3</c:v>
                </c:pt>
                <c:pt idx="1">
                  <c:v>9.1</c:v>
                </c:pt>
                <c:pt idx="2">
                  <c:v>67.5</c:v>
                </c:pt>
                <c:pt idx="3">
                  <c:v>20.399999999999999</c:v>
                </c:pt>
                <c:pt idx="4">
                  <c:v>0.58701877171508066</c:v>
                </c:pt>
                <c:pt idx="5">
                  <c:v>4.6564040173272883</c:v>
                </c:pt>
                <c:pt idx="6">
                  <c:v>78.784935209516064</c:v>
                </c:pt>
                <c:pt idx="7">
                  <c:v>15.198266733981372</c:v>
                </c:pt>
              </c:numCache>
            </c:numRef>
          </c:val>
          <c:extLst>
            <c:ext xmlns:c16="http://schemas.microsoft.com/office/drawing/2014/chart" uri="{C3380CC4-5D6E-409C-BE32-E72D297353CC}">
              <c16:uniqueId val="{00000001-B212-44F3-A837-7BB3E4F2813F}"/>
            </c:ext>
          </c:extLst>
        </c:ser>
        <c:ser>
          <c:idx val="2"/>
          <c:order val="2"/>
          <c:tx>
            <c:strRef>
              <c:f>'6 - Usage of financial services'!$A$37</c:f>
              <c:strCache>
                <c:ptCount val="1"/>
                <c:pt idx="0">
                  <c:v>Mobile bank account</c:v>
                </c:pt>
              </c:strCache>
            </c:strRef>
          </c:tx>
          <c:spPr>
            <a:solidFill>
              <a:srgbClr val="002060"/>
            </a:solidFill>
            <a:ln>
              <a:noFill/>
            </a:ln>
            <a:effectLst/>
          </c:spPr>
          <c:invertIfNegative val="0"/>
          <c:cat>
            <c:multiLvlStrRef>
              <c:f>'6 - Usage of financial services'!$B$33:$I$34</c:f>
              <c:multiLvlStrCache>
                <c:ptCount val="8"/>
                <c:lvl>
                  <c:pt idx="0">
                    <c:v>Daily</c:v>
                  </c:pt>
                  <c:pt idx="1">
                    <c:v>Weekly</c:v>
                  </c:pt>
                  <c:pt idx="2">
                    <c:v>Monthly</c:v>
                  </c:pt>
                  <c:pt idx="3">
                    <c:v>once in 3 months and above</c:v>
                  </c:pt>
                  <c:pt idx="4">
                    <c:v>Daily</c:v>
                  </c:pt>
                  <c:pt idx="5">
                    <c:v>Weekly</c:v>
                  </c:pt>
                  <c:pt idx="6">
                    <c:v>Monthly</c:v>
                  </c:pt>
                  <c:pt idx="7">
                    <c:v>every 3 months and above</c:v>
                  </c:pt>
                </c:lvl>
                <c:lvl>
                  <c:pt idx="0">
                    <c:v>2016</c:v>
                  </c:pt>
                  <c:pt idx="4">
                    <c:v>2019</c:v>
                  </c:pt>
                </c:lvl>
              </c:multiLvlStrCache>
            </c:multiLvlStrRef>
          </c:cat>
          <c:val>
            <c:numRef>
              <c:f>'6 - Usage of financial services'!$B$37:$I$37</c:f>
              <c:numCache>
                <c:formatCode>0.0</c:formatCode>
                <c:ptCount val="8"/>
                <c:pt idx="0">
                  <c:v>5.7</c:v>
                </c:pt>
                <c:pt idx="1">
                  <c:v>31</c:v>
                </c:pt>
                <c:pt idx="2">
                  <c:v>47.3</c:v>
                </c:pt>
                <c:pt idx="3">
                  <c:v>16</c:v>
                </c:pt>
                <c:pt idx="4">
                  <c:v>2.8734752241199328</c:v>
                </c:pt>
                <c:pt idx="5">
                  <c:v>24.329970222547253</c:v>
                </c:pt>
                <c:pt idx="6">
                  <c:v>50.462695721915829</c:v>
                </c:pt>
                <c:pt idx="7">
                  <c:v>19.904970993676709</c:v>
                </c:pt>
              </c:numCache>
            </c:numRef>
          </c:val>
          <c:extLst>
            <c:ext xmlns:c16="http://schemas.microsoft.com/office/drawing/2014/chart" uri="{C3380CC4-5D6E-409C-BE32-E72D297353CC}">
              <c16:uniqueId val="{00000002-B212-44F3-A837-7BB3E4F2813F}"/>
            </c:ext>
          </c:extLst>
        </c:ser>
        <c:ser>
          <c:idx val="3"/>
          <c:order val="3"/>
          <c:tx>
            <c:strRef>
              <c:f>'6 - Usage of financial services'!$A$38</c:f>
              <c:strCache>
                <c:ptCount val="1"/>
                <c:pt idx="0">
                  <c:v>Mobile money</c:v>
                </c:pt>
              </c:strCache>
            </c:strRef>
          </c:tx>
          <c:spPr>
            <a:solidFill>
              <a:srgbClr val="0070C0"/>
            </a:solidFill>
            <a:ln>
              <a:noFill/>
            </a:ln>
            <a:effectLst/>
          </c:spPr>
          <c:invertIfNegative val="0"/>
          <c:cat>
            <c:multiLvlStrRef>
              <c:f>'6 - Usage of financial services'!$B$33:$I$34</c:f>
              <c:multiLvlStrCache>
                <c:ptCount val="8"/>
                <c:lvl>
                  <c:pt idx="0">
                    <c:v>Daily</c:v>
                  </c:pt>
                  <c:pt idx="1">
                    <c:v>Weekly</c:v>
                  </c:pt>
                  <c:pt idx="2">
                    <c:v>Monthly</c:v>
                  </c:pt>
                  <c:pt idx="3">
                    <c:v>once in 3 months and above</c:v>
                  </c:pt>
                  <c:pt idx="4">
                    <c:v>Daily</c:v>
                  </c:pt>
                  <c:pt idx="5">
                    <c:v>Weekly</c:v>
                  </c:pt>
                  <c:pt idx="6">
                    <c:v>Monthly</c:v>
                  </c:pt>
                  <c:pt idx="7">
                    <c:v>every 3 months and above</c:v>
                  </c:pt>
                </c:lvl>
                <c:lvl>
                  <c:pt idx="0">
                    <c:v>2016</c:v>
                  </c:pt>
                  <c:pt idx="4">
                    <c:v>2019</c:v>
                  </c:pt>
                </c:lvl>
              </c:multiLvlStrCache>
            </c:multiLvlStrRef>
          </c:cat>
          <c:val>
            <c:numRef>
              <c:f>'6 - Usage of financial services'!$B$38:$I$38</c:f>
              <c:numCache>
                <c:formatCode>0.0</c:formatCode>
                <c:ptCount val="8"/>
                <c:pt idx="0">
                  <c:v>12.4</c:v>
                </c:pt>
                <c:pt idx="1">
                  <c:v>35.4</c:v>
                </c:pt>
                <c:pt idx="2">
                  <c:v>38.4</c:v>
                </c:pt>
                <c:pt idx="3">
                  <c:v>13.8</c:v>
                </c:pt>
                <c:pt idx="4">
                  <c:v>11.986465467666177</c:v>
                </c:pt>
                <c:pt idx="5">
                  <c:v>37.45415212612712</c:v>
                </c:pt>
                <c:pt idx="6">
                  <c:v>38.630403524092301</c:v>
                </c:pt>
                <c:pt idx="7">
                  <c:v>10.772202291772647</c:v>
                </c:pt>
              </c:numCache>
            </c:numRef>
          </c:val>
          <c:extLst>
            <c:ext xmlns:c16="http://schemas.microsoft.com/office/drawing/2014/chart" uri="{C3380CC4-5D6E-409C-BE32-E72D297353CC}">
              <c16:uniqueId val="{00000003-B212-44F3-A837-7BB3E4F2813F}"/>
            </c:ext>
          </c:extLst>
        </c:ser>
        <c:ser>
          <c:idx val="4"/>
          <c:order val="4"/>
          <c:tx>
            <c:strRef>
              <c:f>'6 - Usage of financial services'!$A$39</c:f>
              <c:strCache>
                <c:ptCount val="1"/>
                <c:pt idx="0">
                  <c:v>MFI</c:v>
                </c:pt>
              </c:strCache>
            </c:strRef>
          </c:tx>
          <c:spPr>
            <a:solidFill>
              <a:srgbClr val="00B050"/>
            </a:solidFill>
            <a:ln>
              <a:noFill/>
            </a:ln>
            <a:effectLst/>
          </c:spPr>
          <c:invertIfNegative val="0"/>
          <c:cat>
            <c:multiLvlStrRef>
              <c:f>'6 - Usage of financial services'!$B$33:$I$34</c:f>
              <c:multiLvlStrCache>
                <c:ptCount val="8"/>
                <c:lvl>
                  <c:pt idx="0">
                    <c:v>Daily</c:v>
                  </c:pt>
                  <c:pt idx="1">
                    <c:v>Weekly</c:v>
                  </c:pt>
                  <c:pt idx="2">
                    <c:v>Monthly</c:v>
                  </c:pt>
                  <c:pt idx="3">
                    <c:v>once in 3 months and above</c:v>
                  </c:pt>
                  <c:pt idx="4">
                    <c:v>Daily</c:v>
                  </c:pt>
                  <c:pt idx="5">
                    <c:v>Weekly</c:v>
                  </c:pt>
                  <c:pt idx="6">
                    <c:v>Monthly</c:v>
                  </c:pt>
                  <c:pt idx="7">
                    <c:v>every 3 months and above</c:v>
                  </c:pt>
                </c:lvl>
                <c:lvl>
                  <c:pt idx="0">
                    <c:v>2016</c:v>
                  </c:pt>
                  <c:pt idx="4">
                    <c:v>2019</c:v>
                  </c:pt>
                </c:lvl>
              </c:multiLvlStrCache>
            </c:multiLvlStrRef>
          </c:cat>
          <c:val>
            <c:numRef>
              <c:f>'6 - Usage of financial services'!$B$39:$I$39</c:f>
              <c:numCache>
                <c:formatCode>0.0</c:formatCode>
                <c:ptCount val="8"/>
                <c:pt idx="0">
                  <c:v>1.1000000000000001</c:v>
                </c:pt>
                <c:pt idx="1">
                  <c:v>15.3</c:v>
                </c:pt>
                <c:pt idx="2">
                  <c:v>71</c:v>
                </c:pt>
                <c:pt idx="3">
                  <c:v>12.5</c:v>
                </c:pt>
                <c:pt idx="4">
                  <c:v>0.86058706615233183</c:v>
                </c:pt>
                <c:pt idx="5">
                  <c:v>10.410534684038222</c:v>
                </c:pt>
                <c:pt idx="6">
                  <c:v>64.919264713878746</c:v>
                </c:pt>
                <c:pt idx="7">
                  <c:v>17.866321715528493</c:v>
                </c:pt>
              </c:numCache>
            </c:numRef>
          </c:val>
          <c:extLst>
            <c:ext xmlns:c16="http://schemas.microsoft.com/office/drawing/2014/chart" uri="{C3380CC4-5D6E-409C-BE32-E72D297353CC}">
              <c16:uniqueId val="{00000004-B212-44F3-A837-7BB3E4F2813F}"/>
            </c:ext>
          </c:extLst>
        </c:ser>
        <c:ser>
          <c:idx val="5"/>
          <c:order val="5"/>
          <c:tx>
            <c:strRef>
              <c:f>'6 - Usage of financial services'!$A$40</c:f>
              <c:strCache>
                <c:ptCount val="1"/>
                <c:pt idx="0">
                  <c:v>Informal Groups</c:v>
                </c:pt>
              </c:strCache>
            </c:strRef>
          </c:tx>
          <c:spPr>
            <a:solidFill>
              <a:srgbClr val="FFC000"/>
            </a:solidFill>
            <a:ln>
              <a:noFill/>
            </a:ln>
            <a:effectLst/>
          </c:spPr>
          <c:invertIfNegative val="0"/>
          <c:cat>
            <c:multiLvlStrRef>
              <c:f>'6 - Usage of financial services'!$B$33:$I$34</c:f>
              <c:multiLvlStrCache>
                <c:ptCount val="8"/>
                <c:lvl>
                  <c:pt idx="0">
                    <c:v>Daily</c:v>
                  </c:pt>
                  <c:pt idx="1">
                    <c:v>Weekly</c:v>
                  </c:pt>
                  <c:pt idx="2">
                    <c:v>Monthly</c:v>
                  </c:pt>
                  <c:pt idx="3">
                    <c:v>once in 3 months and above</c:v>
                  </c:pt>
                  <c:pt idx="4">
                    <c:v>Daily</c:v>
                  </c:pt>
                  <c:pt idx="5">
                    <c:v>Weekly</c:v>
                  </c:pt>
                  <c:pt idx="6">
                    <c:v>Monthly</c:v>
                  </c:pt>
                  <c:pt idx="7">
                    <c:v>every 3 months and above</c:v>
                  </c:pt>
                </c:lvl>
                <c:lvl>
                  <c:pt idx="0">
                    <c:v>2016</c:v>
                  </c:pt>
                  <c:pt idx="4">
                    <c:v>2019</c:v>
                  </c:pt>
                </c:lvl>
              </c:multiLvlStrCache>
            </c:multiLvlStrRef>
          </c:cat>
          <c:val>
            <c:numRef>
              <c:f>'6 - Usage of financial services'!$B$40:$I$40</c:f>
              <c:numCache>
                <c:formatCode>0.0</c:formatCode>
                <c:ptCount val="8"/>
                <c:pt idx="0">
                  <c:v>3.9</c:v>
                </c:pt>
                <c:pt idx="1">
                  <c:v>36</c:v>
                </c:pt>
                <c:pt idx="2">
                  <c:v>54.8</c:v>
                </c:pt>
                <c:pt idx="3">
                  <c:v>5.3</c:v>
                </c:pt>
                <c:pt idx="4">
                  <c:v>3.7375922643980513</c:v>
                </c:pt>
                <c:pt idx="5">
                  <c:v>31.440270807530691</c:v>
                </c:pt>
                <c:pt idx="6">
                  <c:v>58.828936368993283</c:v>
                </c:pt>
                <c:pt idx="7">
                  <c:v>5.6055820700151804</c:v>
                </c:pt>
              </c:numCache>
            </c:numRef>
          </c:val>
          <c:extLst>
            <c:ext xmlns:c16="http://schemas.microsoft.com/office/drawing/2014/chart" uri="{C3380CC4-5D6E-409C-BE32-E72D297353CC}">
              <c16:uniqueId val="{00000005-B212-44F3-A837-7BB3E4F2813F}"/>
            </c:ext>
          </c:extLst>
        </c:ser>
        <c:dLbls>
          <c:showLegendKey val="0"/>
          <c:showVal val="0"/>
          <c:showCatName val="0"/>
          <c:showSerName val="0"/>
          <c:showPercent val="0"/>
          <c:showBubbleSize val="0"/>
        </c:dLbls>
        <c:gapWidth val="150"/>
        <c:axId val="445089504"/>
        <c:axId val="445090816"/>
      </c:barChart>
      <c:catAx>
        <c:axId val="44508950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45090816"/>
        <c:crosses val="autoZero"/>
        <c:auto val="1"/>
        <c:lblAlgn val="ctr"/>
        <c:lblOffset val="100"/>
        <c:noMultiLvlLbl val="0"/>
      </c:catAx>
      <c:valAx>
        <c:axId val="44509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dirty="0">
                    <a:solidFill>
                      <a:schemeClr val="tx1"/>
                    </a:solidFill>
                  </a:rPr>
                  <a:t>Frequency</a:t>
                </a:r>
                <a:r>
                  <a:rPr lang="en-US" sz="1600" baseline="0" dirty="0">
                    <a:solidFill>
                      <a:schemeClr val="tx1"/>
                    </a:solidFill>
                  </a:rPr>
                  <a:t> of</a:t>
                </a:r>
                <a:r>
                  <a:rPr lang="en-US" sz="1600" dirty="0">
                    <a:solidFill>
                      <a:schemeClr val="tx1"/>
                    </a:solidFill>
                  </a:rPr>
                  <a:t> use (%)</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45089504"/>
        <c:crosses val="autoZero"/>
        <c:crossBetween val="between"/>
      </c:valAx>
      <c:spPr>
        <a:noFill/>
        <a:ln>
          <a:noFill/>
        </a:ln>
        <a:effectLst/>
      </c:spPr>
    </c:plotArea>
    <c:legend>
      <c:legendPos val="b"/>
      <c:layout>
        <c:manualLayout>
          <c:xMode val="edge"/>
          <c:yMode val="edge"/>
          <c:x val="2.4959714827507296E-2"/>
          <c:y val="0.91614397634319544"/>
          <c:w val="0.95611017104462293"/>
          <c:h val="8.08914533070832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08942199788599E-2"/>
          <c:y val="5.2757793764988008E-2"/>
          <c:w val="0.87816685835618857"/>
          <c:h val="0.8331104297801154"/>
        </c:manualLayout>
      </c:layout>
      <c:barChart>
        <c:barDir val="bar"/>
        <c:grouping val="percentStacked"/>
        <c:varyColors val="0"/>
        <c:ser>
          <c:idx val="1"/>
          <c:order val="0"/>
          <c:tx>
            <c:strRef>
              <c:f>'6 - Usage of financial services'!$F$127</c:f>
              <c:strCache>
                <c:ptCount val="1"/>
                <c:pt idx="0">
                  <c:v>One type of financial service</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'6 - Usage of financial services'!$G$126:$K$126</c:f>
              <c:numCache>
                <c:formatCode>General</c:formatCode>
                <c:ptCount val="5"/>
                <c:pt idx="0">
                  <c:v>2006</c:v>
                </c:pt>
                <c:pt idx="1">
                  <c:v>2009</c:v>
                </c:pt>
                <c:pt idx="2">
                  <c:v>2013</c:v>
                </c:pt>
                <c:pt idx="3">
                  <c:v>2016</c:v>
                </c:pt>
                <c:pt idx="4">
                  <c:v>2019</c:v>
                </c:pt>
              </c:numCache>
            </c:numRef>
          </c:cat>
          <c:val>
            <c:numRef>
              <c:f>'6 - Usage of financial services'!$G$127:$K$127</c:f>
              <c:numCache>
                <c:formatCode>General</c:formatCode>
                <c:ptCount val="5"/>
                <c:pt idx="0">
                  <c:v>39.799999999999997</c:v>
                </c:pt>
                <c:pt idx="1">
                  <c:v>36.1</c:v>
                </c:pt>
                <c:pt idx="2">
                  <c:v>26.9</c:v>
                </c:pt>
                <c:pt idx="3">
                  <c:v>22.6</c:v>
                </c:pt>
                <c:pt idx="4">
                  <c:v>15.3</c:v>
                </c:pt>
              </c:numCache>
            </c:numRef>
          </c:val>
          <c:extLst>
            <c:ext xmlns:c16="http://schemas.microsoft.com/office/drawing/2014/chart" uri="{C3380CC4-5D6E-409C-BE32-E72D297353CC}">
              <c16:uniqueId val="{00000000-4BB2-463E-9B8E-A60F688F56D0}"/>
            </c:ext>
          </c:extLst>
        </c:ser>
        <c:ser>
          <c:idx val="0"/>
          <c:order val="1"/>
          <c:tx>
            <c:strRef>
              <c:f>'6 - Usage of financial services'!$F$128</c:f>
              <c:strCache>
                <c:ptCount val="1"/>
                <c:pt idx="0">
                  <c:v>Two or more types of financial services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'6 - Usage of financial services'!$G$126:$K$126</c:f>
              <c:numCache>
                <c:formatCode>General</c:formatCode>
                <c:ptCount val="5"/>
                <c:pt idx="0">
                  <c:v>2006</c:v>
                </c:pt>
                <c:pt idx="1">
                  <c:v>2009</c:v>
                </c:pt>
                <c:pt idx="2">
                  <c:v>2013</c:v>
                </c:pt>
                <c:pt idx="3">
                  <c:v>2016</c:v>
                </c:pt>
                <c:pt idx="4">
                  <c:v>2019</c:v>
                </c:pt>
              </c:numCache>
            </c:numRef>
          </c:cat>
          <c:val>
            <c:numRef>
              <c:f>'6 - Usage of financial services'!$G$128:$K$128</c:f>
              <c:numCache>
                <c:formatCode>General</c:formatCode>
                <c:ptCount val="5"/>
                <c:pt idx="0">
                  <c:v>18.8</c:v>
                </c:pt>
                <c:pt idx="1">
                  <c:v>31.2</c:v>
                </c:pt>
                <c:pt idx="2">
                  <c:v>47.8</c:v>
                </c:pt>
                <c:pt idx="3">
                  <c:v>60</c:v>
                </c:pt>
                <c:pt idx="4">
                  <c:v>73.7</c:v>
                </c:pt>
              </c:numCache>
            </c:numRef>
          </c:val>
          <c:extLst>
            <c:ext xmlns:c16="http://schemas.microsoft.com/office/drawing/2014/chart" uri="{C3380CC4-5D6E-409C-BE32-E72D297353CC}">
              <c16:uniqueId val="{00000001-4BB2-463E-9B8E-A60F688F56D0}"/>
            </c:ext>
          </c:extLst>
        </c:ser>
        <c:ser>
          <c:idx val="2"/>
          <c:order val="2"/>
          <c:tx>
            <c:strRef>
              <c:f>'6 - Usage of financial services'!$F$129</c:f>
              <c:strCache>
                <c:ptCount val="1"/>
                <c:pt idx="0">
                  <c:v>none (excluded)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Times New Roman" panose="02020603050405020304" pitchFamily="18" charset="0"/>
                    <a:ea typeface="+mn-ea"/>
                    <a:cs typeface="Times New Roman" panose="02020603050405020304" pitchFamily="18"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'6 - Usage of financial services'!$G$126:$K$126</c:f>
              <c:numCache>
                <c:formatCode>General</c:formatCode>
                <c:ptCount val="5"/>
                <c:pt idx="0">
                  <c:v>2006</c:v>
                </c:pt>
                <c:pt idx="1">
                  <c:v>2009</c:v>
                </c:pt>
                <c:pt idx="2">
                  <c:v>2013</c:v>
                </c:pt>
                <c:pt idx="3">
                  <c:v>2016</c:v>
                </c:pt>
                <c:pt idx="4">
                  <c:v>2019</c:v>
                </c:pt>
              </c:numCache>
            </c:numRef>
          </c:cat>
          <c:val>
            <c:numRef>
              <c:f>'6 - Usage of financial services'!$G$129:$K$129</c:f>
              <c:numCache>
                <c:formatCode>General</c:formatCode>
                <c:ptCount val="5"/>
                <c:pt idx="0">
                  <c:v>41.3</c:v>
                </c:pt>
                <c:pt idx="1">
                  <c:v>32.700000000000003</c:v>
                </c:pt>
                <c:pt idx="2">
                  <c:v>25.4</c:v>
                </c:pt>
                <c:pt idx="3">
                  <c:v>17.399999999999999</c:v>
                </c:pt>
                <c:pt idx="4">
                  <c:v>11</c:v>
                </c:pt>
              </c:numCache>
            </c:numRef>
          </c:val>
          <c:extLst>
            <c:ext xmlns:c16="http://schemas.microsoft.com/office/drawing/2014/chart" uri="{C3380CC4-5D6E-409C-BE32-E72D297353CC}">
              <c16:uniqueId val="{00000002-4BB2-463E-9B8E-A60F688F56D0}"/>
            </c:ext>
          </c:extLst>
        </c:ser>
        <c:dLbls>
          <c:dLblPos val="ctr"/>
          <c:showLegendKey val="0"/>
          <c:showVal val="1"/>
          <c:showCatName val="0"/>
          <c:showSerName val="0"/>
          <c:showPercent val="0"/>
          <c:showBubbleSize val="0"/>
        </c:dLbls>
        <c:gapWidth val="150"/>
        <c:overlap val="100"/>
        <c:axId val="328538856"/>
        <c:axId val="328539640"/>
      </c:barChart>
      <c:catAx>
        <c:axId val="3285388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28539640"/>
        <c:crosses val="autoZero"/>
        <c:auto val="1"/>
        <c:lblAlgn val="ctr"/>
        <c:lblOffset val="100"/>
        <c:noMultiLvlLbl val="0"/>
      </c:catAx>
      <c:valAx>
        <c:axId val="32853964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28538856"/>
        <c:crosses val="autoZero"/>
        <c:crossBetween val="between"/>
      </c:valAx>
      <c:spPr>
        <a:noFill/>
        <a:ln>
          <a:noFill/>
        </a:ln>
        <a:effectLst/>
      </c:spPr>
    </c:plotArea>
    <c:legend>
      <c:legendPos val="b"/>
      <c:layout>
        <c:manualLayout>
          <c:xMode val="edge"/>
          <c:yMode val="edge"/>
          <c:x val="6.4832345395027854E-3"/>
          <c:y val="0.90297022224739898"/>
          <c:w val="0.97520602355220087"/>
          <c:h val="9.702977775260107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01077996195307E-2"/>
          <c:y val="3.0882097329687375E-2"/>
          <c:w val="0.95466040496442017"/>
          <c:h val="0.64583863441696443"/>
        </c:manualLayout>
      </c:layout>
      <c:barChart>
        <c:barDir val="col"/>
        <c:grouping val="clustered"/>
        <c:varyColors val="0"/>
        <c:ser>
          <c:idx val="0"/>
          <c:order val="0"/>
          <c:tx>
            <c:strRef>
              <c:f>'6 - Usage of financial services'!$A$160</c:f>
              <c:strCache>
                <c:ptCount val="1"/>
                <c:pt idx="0">
                  <c:v>18-25yrs</c:v>
                </c:pt>
              </c:strCache>
            </c:strRef>
          </c:tx>
          <c:spPr>
            <a:solidFill>
              <a:srgbClr val="0070C0"/>
            </a:solidFill>
            <a:ln>
              <a:solidFill>
                <a:srgbClr val="0070C0"/>
              </a:solid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services'!$B$160:$E$160</c:f>
              <c:numCache>
                <c:formatCode>General</c:formatCode>
                <c:ptCount val="4"/>
                <c:pt idx="0">
                  <c:v>22.7</c:v>
                </c:pt>
                <c:pt idx="1">
                  <c:v>23.2</c:v>
                </c:pt>
                <c:pt idx="2">
                  <c:v>22.8</c:v>
                </c:pt>
                <c:pt idx="3">
                  <c:v>24</c:v>
                </c:pt>
              </c:numCache>
            </c:numRef>
          </c:val>
          <c:extLst>
            <c:ext xmlns:c16="http://schemas.microsoft.com/office/drawing/2014/chart" uri="{C3380CC4-5D6E-409C-BE32-E72D297353CC}">
              <c16:uniqueId val="{00000000-B403-4A39-9B51-5D4E40175EA7}"/>
            </c:ext>
          </c:extLst>
        </c:ser>
        <c:ser>
          <c:idx val="1"/>
          <c:order val="1"/>
          <c:tx>
            <c:strRef>
              <c:f>'6 - Usage of financial services'!$A$161</c:f>
              <c:strCache>
                <c:ptCount val="1"/>
                <c:pt idx="0">
                  <c:v>26-35yrs</c:v>
                </c:pt>
              </c:strCache>
            </c:strRef>
          </c:tx>
          <c:spPr>
            <a:solidFill>
              <a:srgbClr val="C0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services'!$B$161:$E$161</c:f>
              <c:numCache>
                <c:formatCode>General</c:formatCode>
                <c:ptCount val="4"/>
                <c:pt idx="0">
                  <c:v>37.9</c:v>
                </c:pt>
                <c:pt idx="1">
                  <c:v>22.7</c:v>
                </c:pt>
                <c:pt idx="2">
                  <c:v>33.299999999999997</c:v>
                </c:pt>
                <c:pt idx="3">
                  <c:v>39.1</c:v>
                </c:pt>
              </c:numCache>
            </c:numRef>
          </c:val>
          <c:extLst>
            <c:ext xmlns:c16="http://schemas.microsoft.com/office/drawing/2014/chart" uri="{C3380CC4-5D6E-409C-BE32-E72D297353CC}">
              <c16:uniqueId val="{00000001-B403-4A39-9B51-5D4E40175EA7}"/>
            </c:ext>
          </c:extLst>
        </c:ser>
        <c:ser>
          <c:idx val="2"/>
          <c:order val="2"/>
          <c:tx>
            <c:strRef>
              <c:f>'6 - Usage of financial services'!$A$162</c:f>
              <c:strCache>
                <c:ptCount val="1"/>
                <c:pt idx="0">
                  <c:v>36-45yrs</c:v>
                </c:pt>
              </c:strCache>
            </c:strRef>
          </c:tx>
          <c:spPr>
            <a:solidFill>
              <a:srgbClr val="00B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services'!$B$162:$E$162</c:f>
              <c:numCache>
                <c:formatCode>General</c:formatCode>
                <c:ptCount val="4"/>
                <c:pt idx="0">
                  <c:v>36.299999999999997</c:v>
                </c:pt>
                <c:pt idx="1">
                  <c:v>17.5</c:v>
                </c:pt>
                <c:pt idx="2">
                  <c:v>34.1</c:v>
                </c:pt>
                <c:pt idx="3">
                  <c:v>19.7</c:v>
                </c:pt>
              </c:numCache>
            </c:numRef>
          </c:val>
          <c:extLst>
            <c:ext xmlns:c16="http://schemas.microsoft.com/office/drawing/2014/chart" uri="{C3380CC4-5D6E-409C-BE32-E72D297353CC}">
              <c16:uniqueId val="{00000002-B403-4A39-9B51-5D4E40175EA7}"/>
            </c:ext>
          </c:extLst>
        </c:ser>
        <c:ser>
          <c:idx val="3"/>
          <c:order val="3"/>
          <c:tx>
            <c:strRef>
              <c:f>'6 - Usage of financial services'!$A$163</c:f>
              <c:strCache>
                <c:ptCount val="1"/>
                <c:pt idx="0">
                  <c:v>46-55yrs</c:v>
                </c:pt>
              </c:strCache>
            </c:strRef>
          </c:tx>
          <c:spPr>
            <a:solidFill>
              <a:schemeClr val="accent6">
                <a:lumMod val="60000"/>
                <a:lumOff val="4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services'!$B$163:$E$163</c:f>
              <c:numCache>
                <c:formatCode>General</c:formatCode>
                <c:ptCount val="4"/>
                <c:pt idx="0">
                  <c:v>36.4</c:v>
                </c:pt>
                <c:pt idx="1">
                  <c:v>11.4</c:v>
                </c:pt>
                <c:pt idx="2">
                  <c:v>33.700000000000003</c:v>
                </c:pt>
                <c:pt idx="3">
                  <c:v>10.199999999999999</c:v>
                </c:pt>
              </c:numCache>
            </c:numRef>
          </c:val>
          <c:extLst>
            <c:ext xmlns:c16="http://schemas.microsoft.com/office/drawing/2014/chart" uri="{C3380CC4-5D6E-409C-BE32-E72D297353CC}">
              <c16:uniqueId val="{00000003-B403-4A39-9B51-5D4E40175EA7}"/>
            </c:ext>
          </c:extLst>
        </c:ser>
        <c:ser>
          <c:idx val="4"/>
          <c:order val="4"/>
          <c:tx>
            <c:strRef>
              <c:f>'6 - Usage of financial services'!$A$164</c:f>
              <c:strCache>
                <c:ptCount val="1"/>
                <c:pt idx="0">
                  <c:v>&gt;55yrs</c:v>
                </c:pt>
              </c:strCache>
            </c:strRef>
          </c:tx>
          <c:spPr>
            <a:solidFill>
              <a:srgbClr val="00206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services'!$B$164:$E$164</c:f>
              <c:numCache>
                <c:formatCode>General</c:formatCode>
                <c:ptCount val="4"/>
                <c:pt idx="0">
                  <c:v>25.5</c:v>
                </c:pt>
                <c:pt idx="1">
                  <c:v>3.7</c:v>
                </c:pt>
                <c:pt idx="2">
                  <c:v>24.9</c:v>
                </c:pt>
                <c:pt idx="3">
                  <c:v>6.3</c:v>
                </c:pt>
              </c:numCache>
            </c:numRef>
          </c:val>
          <c:extLst>
            <c:ext xmlns:c16="http://schemas.microsoft.com/office/drawing/2014/chart" uri="{C3380CC4-5D6E-409C-BE32-E72D297353CC}">
              <c16:uniqueId val="{00000004-B403-4A39-9B51-5D4E40175EA7}"/>
            </c:ext>
          </c:extLst>
        </c:ser>
        <c:ser>
          <c:idx val="5"/>
          <c:order val="5"/>
          <c:tx>
            <c:strRef>
              <c:f>'6 - Usage of financial services'!$A$155</c:f>
              <c:strCache>
                <c:ptCount val="1"/>
                <c:pt idx="0">
                  <c:v>Overall</c:v>
                </c:pt>
              </c:strCache>
            </c:strRef>
          </c:tx>
          <c:spPr>
            <a:solidFill>
              <a:srgbClr val="FFC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'6 - Usage of financial services'!$B$155:$E$155</c:f>
              <c:numCache>
                <c:formatCode>General</c:formatCode>
                <c:ptCount val="4"/>
                <c:pt idx="0">
                  <c:v>31.7</c:v>
                </c:pt>
                <c:pt idx="1">
                  <c:v>17.5</c:v>
                </c:pt>
                <c:pt idx="2">
                  <c:v>29.6</c:v>
                </c:pt>
                <c:pt idx="3">
                  <c:v>25.3</c:v>
                </c:pt>
              </c:numCache>
            </c:numRef>
          </c:val>
          <c:extLst>
            <c:ext xmlns:c16="http://schemas.microsoft.com/office/drawing/2014/chart" uri="{C3380CC4-5D6E-409C-BE32-E72D297353CC}">
              <c16:uniqueId val="{00000005-B403-4A39-9B51-5D4E40175EA7}"/>
            </c:ext>
          </c:extLst>
        </c:ser>
        <c:dLbls>
          <c:dLblPos val="outEnd"/>
          <c:showLegendKey val="0"/>
          <c:showVal val="1"/>
          <c:showCatName val="0"/>
          <c:showSerName val="0"/>
          <c:showPercent val="0"/>
          <c:showBubbleSize val="0"/>
        </c:dLbls>
        <c:gapWidth val="444"/>
        <c:overlap val="-90"/>
        <c:axId val="446063360"/>
        <c:axId val="452110488"/>
      </c:barChart>
      <c:catAx>
        <c:axId val="446063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120" normalizeH="0" baseline="0">
                <a:solidFill>
                  <a:schemeClr val="tx1"/>
                </a:solidFill>
                <a:latin typeface="Times New Roman" panose="02020603050405020304" pitchFamily="18" charset="0"/>
                <a:ea typeface="+mn-ea"/>
                <a:cs typeface="+mn-cs"/>
              </a:defRPr>
            </a:pPr>
            <a:endParaRPr lang="en-US"/>
          </a:p>
        </c:txPr>
        <c:crossAx val="452110488"/>
        <c:crosses val="autoZero"/>
        <c:auto val="1"/>
        <c:lblAlgn val="ctr"/>
        <c:lblOffset val="100"/>
        <c:noMultiLvlLbl val="0"/>
      </c:catAx>
      <c:valAx>
        <c:axId val="452110488"/>
        <c:scaling>
          <c:orientation val="minMax"/>
        </c:scaling>
        <c:delete val="1"/>
        <c:axPos val="l"/>
        <c:numFmt formatCode="General" sourceLinked="1"/>
        <c:majorTickMark val="none"/>
        <c:minorTickMark val="none"/>
        <c:tickLblPos val="nextTo"/>
        <c:crossAx val="446063360"/>
        <c:crosses val="autoZero"/>
        <c:crossBetween val="between"/>
      </c:valAx>
      <c:spPr>
        <a:noFill/>
        <a:ln>
          <a:noFill/>
        </a:ln>
        <a:effectLst/>
      </c:spPr>
    </c:plotArea>
    <c:legend>
      <c:legendPos val="t"/>
      <c:layout>
        <c:manualLayout>
          <c:xMode val="edge"/>
          <c:yMode val="edge"/>
          <c:x val="4.3276230177323308E-2"/>
          <c:y val="0.91912037037037042"/>
          <c:w val="0.95672376982267671"/>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01077996195307E-2"/>
          <c:y val="3.1415563201310961E-2"/>
          <c:w val="0.94419784400760942"/>
          <c:h val="0.70504340663537379"/>
        </c:manualLayout>
      </c:layout>
      <c:barChart>
        <c:barDir val="col"/>
        <c:grouping val="clustered"/>
        <c:varyColors val="0"/>
        <c:ser>
          <c:idx val="0"/>
          <c:order val="0"/>
          <c:tx>
            <c:strRef>
              <c:f>'6 - Usage of financial services'!$A$156</c:f>
              <c:strCache>
                <c:ptCount val="1"/>
                <c:pt idx="0">
                  <c:v>Male</c:v>
                </c:pt>
              </c:strCache>
            </c:strRef>
          </c:tx>
          <c:spPr>
            <a:solidFill>
              <a:schemeClr val="accent1">
                <a:lumMod val="60000"/>
                <a:lumOff val="40000"/>
              </a:schemeClr>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services'!$B$156:$E$156</c:f>
              <c:numCache>
                <c:formatCode>General</c:formatCode>
                <c:ptCount val="4"/>
                <c:pt idx="0">
                  <c:v>39.4</c:v>
                </c:pt>
                <c:pt idx="1">
                  <c:v>21.7</c:v>
                </c:pt>
                <c:pt idx="2">
                  <c:v>36.9</c:v>
                </c:pt>
                <c:pt idx="3">
                  <c:v>30.2</c:v>
                </c:pt>
              </c:numCache>
            </c:numRef>
          </c:val>
          <c:extLst>
            <c:ext xmlns:c16="http://schemas.microsoft.com/office/drawing/2014/chart" uri="{C3380CC4-5D6E-409C-BE32-E72D297353CC}">
              <c16:uniqueId val="{00000000-1687-45F0-A55C-E47EC3CF4C3D}"/>
            </c:ext>
          </c:extLst>
        </c:ser>
        <c:ser>
          <c:idx val="1"/>
          <c:order val="1"/>
          <c:tx>
            <c:strRef>
              <c:f>'6 - Usage of financial services'!$A$157</c:f>
              <c:strCache>
                <c:ptCount val="1"/>
                <c:pt idx="0">
                  <c:v>Female</c:v>
                </c:pt>
              </c:strCache>
            </c:strRef>
          </c:tx>
          <c:spPr>
            <a:solidFill>
              <a:srgbClr val="C00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services'!$B$157:$E$157</c:f>
              <c:numCache>
                <c:formatCode>General</c:formatCode>
                <c:ptCount val="4"/>
                <c:pt idx="0">
                  <c:v>24.5</c:v>
                </c:pt>
                <c:pt idx="1">
                  <c:v>13.5</c:v>
                </c:pt>
                <c:pt idx="2">
                  <c:v>22.6</c:v>
                </c:pt>
                <c:pt idx="3">
                  <c:v>20.6</c:v>
                </c:pt>
              </c:numCache>
            </c:numRef>
          </c:val>
          <c:extLst>
            <c:ext xmlns:c16="http://schemas.microsoft.com/office/drawing/2014/chart" uri="{C3380CC4-5D6E-409C-BE32-E72D297353CC}">
              <c16:uniqueId val="{00000001-1687-45F0-A55C-E47EC3CF4C3D}"/>
            </c:ext>
          </c:extLst>
        </c:ser>
        <c:ser>
          <c:idx val="2"/>
          <c:order val="2"/>
          <c:tx>
            <c:strRef>
              <c:f>'6 - Usage of financial services'!$A$158</c:f>
              <c:strCache>
                <c:ptCount val="1"/>
                <c:pt idx="0">
                  <c:v>Rural</c:v>
                </c:pt>
              </c:strCache>
            </c:strRef>
          </c:tx>
          <c:spPr>
            <a:solidFill>
              <a:srgbClr val="00206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services'!$B$158:$E$158</c:f>
              <c:numCache>
                <c:formatCode>General</c:formatCode>
                <c:ptCount val="4"/>
                <c:pt idx="0">
                  <c:v>21.8</c:v>
                </c:pt>
                <c:pt idx="1">
                  <c:v>10.5</c:v>
                </c:pt>
                <c:pt idx="2">
                  <c:v>19.7</c:v>
                </c:pt>
                <c:pt idx="3" formatCode="0.0">
                  <c:v>16.241231609676401</c:v>
                </c:pt>
              </c:numCache>
            </c:numRef>
          </c:val>
          <c:extLst>
            <c:ext xmlns:c16="http://schemas.microsoft.com/office/drawing/2014/chart" uri="{C3380CC4-5D6E-409C-BE32-E72D297353CC}">
              <c16:uniqueId val="{00000002-1687-45F0-A55C-E47EC3CF4C3D}"/>
            </c:ext>
          </c:extLst>
        </c:ser>
        <c:ser>
          <c:idx val="3"/>
          <c:order val="3"/>
          <c:tx>
            <c:strRef>
              <c:f>'6 - Usage of financial services'!$A$159</c:f>
              <c:strCache>
                <c:ptCount val="1"/>
                <c:pt idx="0">
                  <c:v>Urban</c:v>
                </c:pt>
              </c:strCache>
            </c:strRef>
          </c:tx>
          <c:spPr>
            <a:solidFill>
              <a:srgbClr val="00B05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services'!$B$159:$E$159</c:f>
              <c:numCache>
                <c:formatCode>General</c:formatCode>
                <c:ptCount val="4"/>
                <c:pt idx="0">
                  <c:v>48.8</c:v>
                </c:pt>
                <c:pt idx="1">
                  <c:v>29.5</c:v>
                </c:pt>
                <c:pt idx="2">
                  <c:v>44</c:v>
                </c:pt>
                <c:pt idx="3" formatCode="0.0">
                  <c:v>38.41742679907518</c:v>
                </c:pt>
              </c:numCache>
            </c:numRef>
          </c:val>
          <c:extLst>
            <c:ext xmlns:c16="http://schemas.microsoft.com/office/drawing/2014/chart" uri="{C3380CC4-5D6E-409C-BE32-E72D297353CC}">
              <c16:uniqueId val="{00000003-1687-45F0-A55C-E47EC3CF4C3D}"/>
            </c:ext>
          </c:extLst>
        </c:ser>
        <c:ser>
          <c:idx val="4"/>
          <c:order val="4"/>
          <c:tx>
            <c:strRef>
              <c:f>'6 - Usage of financial services'!$A$155</c:f>
              <c:strCache>
                <c:ptCount val="1"/>
                <c:pt idx="0">
                  <c:v>Overall</c:v>
                </c:pt>
              </c:strCache>
            </c:strRef>
          </c:tx>
          <c:spPr>
            <a:solidFill>
              <a:srgbClr val="FFC000"/>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'6 - Usage of financial services'!$B$153:$E$154</c:f>
              <c:multiLvlStrCache>
                <c:ptCount val="4"/>
                <c:lvl>
                  <c:pt idx="0">
                    <c:v>Traditional banks</c:v>
                  </c:pt>
                  <c:pt idx="1">
                    <c:v>Mobile bank account</c:v>
                  </c:pt>
                  <c:pt idx="2">
                    <c:v>Traditional banks</c:v>
                  </c:pt>
                  <c:pt idx="3">
                    <c:v>Mobile bank account</c:v>
                  </c:pt>
                </c:lvl>
                <c:lvl>
                  <c:pt idx="0">
                    <c:v>2016</c:v>
                  </c:pt>
                  <c:pt idx="2">
                    <c:v>2019</c:v>
                  </c:pt>
                </c:lvl>
              </c:multiLvlStrCache>
            </c:multiLvlStrRef>
          </c:cat>
          <c:val>
            <c:numRef>
              <c:f>'6 - Usage of financial services'!$B$155:$E$155</c:f>
              <c:numCache>
                <c:formatCode>General</c:formatCode>
                <c:ptCount val="4"/>
                <c:pt idx="0">
                  <c:v>31.7</c:v>
                </c:pt>
                <c:pt idx="1">
                  <c:v>17.5</c:v>
                </c:pt>
                <c:pt idx="2">
                  <c:v>29.6</c:v>
                </c:pt>
                <c:pt idx="3">
                  <c:v>25.3</c:v>
                </c:pt>
              </c:numCache>
            </c:numRef>
          </c:val>
          <c:extLst>
            <c:ext xmlns:c16="http://schemas.microsoft.com/office/drawing/2014/chart" uri="{C3380CC4-5D6E-409C-BE32-E72D297353CC}">
              <c16:uniqueId val="{00000004-1687-45F0-A55C-E47EC3CF4C3D}"/>
            </c:ext>
          </c:extLst>
        </c:ser>
        <c:dLbls>
          <c:dLblPos val="outEnd"/>
          <c:showLegendKey val="0"/>
          <c:showVal val="1"/>
          <c:showCatName val="0"/>
          <c:showSerName val="0"/>
          <c:showPercent val="0"/>
          <c:showBubbleSize val="0"/>
        </c:dLbls>
        <c:gapWidth val="444"/>
        <c:overlap val="-90"/>
        <c:axId val="446063360"/>
        <c:axId val="452110488"/>
      </c:barChart>
      <c:catAx>
        <c:axId val="4460633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none" spc="120" normalizeH="0" baseline="0">
                <a:solidFill>
                  <a:schemeClr val="tx1"/>
                </a:solidFill>
                <a:latin typeface="Times New Roman" panose="02020603050405020304" pitchFamily="18" charset="0"/>
                <a:ea typeface="+mn-ea"/>
                <a:cs typeface="+mn-cs"/>
              </a:defRPr>
            </a:pPr>
            <a:endParaRPr lang="en-US"/>
          </a:p>
        </c:txPr>
        <c:crossAx val="452110488"/>
        <c:crosses val="autoZero"/>
        <c:auto val="1"/>
        <c:lblAlgn val="ctr"/>
        <c:lblOffset val="100"/>
        <c:noMultiLvlLbl val="0"/>
      </c:catAx>
      <c:valAx>
        <c:axId val="452110488"/>
        <c:scaling>
          <c:orientation val="minMax"/>
        </c:scaling>
        <c:delete val="1"/>
        <c:axPos val="l"/>
        <c:numFmt formatCode="General" sourceLinked="1"/>
        <c:majorTickMark val="none"/>
        <c:minorTickMark val="none"/>
        <c:tickLblPos val="nextTo"/>
        <c:crossAx val="446063360"/>
        <c:crosses val="autoZero"/>
        <c:crossBetween val="between"/>
      </c:valAx>
      <c:spPr>
        <a:noFill/>
        <a:ln>
          <a:noFill/>
        </a:ln>
        <a:effectLst/>
      </c:spPr>
    </c:plotArea>
    <c:legend>
      <c:legendPos val="t"/>
      <c:layout>
        <c:manualLayout>
          <c:xMode val="edge"/>
          <c:yMode val="edge"/>
          <c:x val="4.2469778262185426E-2"/>
          <c:y val="0.91912037037037042"/>
          <c:w val="0.93948411149908961"/>
          <c:h val="7.8125546806649182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9755A-6D33-E448-9510-98041BE7EAF0}" type="doc">
      <dgm:prSet loTypeId="urn:microsoft.com/office/officeart/2008/layout/VerticalCurvedList" loCatId="" qsTypeId="urn:microsoft.com/office/officeart/2005/8/quickstyle/simple4" qsCatId="simple" csTypeId="urn:microsoft.com/office/officeart/2005/8/colors/accent0_3" csCatId="mainScheme" phldr="1"/>
      <dgm:spPr/>
      <dgm:t>
        <a:bodyPr/>
        <a:lstStyle/>
        <a:p>
          <a:endParaRPr lang="en-US"/>
        </a:p>
      </dgm:t>
    </dgm:pt>
    <dgm:pt modelId="{285AF450-BCE0-AD47-8707-86D86646E30D}">
      <dgm:prSet phldrT="[Text]"/>
      <dgm:spPr/>
      <dgm:t>
        <a:bodyPr/>
        <a:lstStyle/>
        <a:p>
          <a:r>
            <a:rPr lang="en-US" baseline="0" dirty="0"/>
            <a:t>Summary </a:t>
          </a:r>
          <a:endParaRPr lang="en-US" dirty="0"/>
        </a:p>
      </dgm:t>
    </dgm:pt>
    <dgm:pt modelId="{797CD847-979E-C444-868B-1818FBE8C94A}" type="parTrans" cxnId="{A6FAC3F2-4669-5540-9FF0-5BB7935C3742}">
      <dgm:prSet/>
      <dgm:spPr/>
      <dgm:t>
        <a:bodyPr/>
        <a:lstStyle/>
        <a:p>
          <a:endParaRPr lang="en-US"/>
        </a:p>
      </dgm:t>
    </dgm:pt>
    <dgm:pt modelId="{2E9969D8-8AA9-714D-B1AD-D8E5B0E5E90E}" type="sibTrans" cxnId="{A6FAC3F2-4669-5540-9FF0-5BB7935C3742}">
      <dgm:prSet/>
      <dgm:spPr/>
      <dgm:t>
        <a:bodyPr/>
        <a:lstStyle/>
        <a:p>
          <a:endParaRPr lang="en-US"/>
        </a:p>
      </dgm:t>
    </dgm:pt>
    <dgm:pt modelId="{426D55C6-E595-6348-AF29-6FD461664037}">
      <dgm:prSet/>
      <dgm:spPr/>
      <dgm:t>
        <a:bodyPr/>
        <a:lstStyle/>
        <a:p>
          <a:r>
            <a:rPr lang="en-US" dirty="0"/>
            <a:t>Key Findings</a:t>
          </a:r>
        </a:p>
      </dgm:t>
    </dgm:pt>
    <dgm:pt modelId="{F7761CBA-1AFC-D54A-9F7C-4F761B8CA1E3}" type="parTrans" cxnId="{0ECDBAA0-C10C-6F41-96A7-6AC9F989CB97}">
      <dgm:prSet/>
      <dgm:spPr/>
      <dgm:t>
        <a:bodyPr/>
        <a:lstStyle/>
        <a:p>
          <a:endParaRPr lang="en-US"/>
        </a:p>
      </dgm:t>
    </dgm:pt>
    <dgm:pt modelId="{E1D66AEA-6112-ED47-9E07-3C052D0EFEDB}" type="sibTrans" cxnId="{0ECDBAA0-C10C-6F41-96A7-6AC9F989CB97}">
      <dgm:prSet/>
      <dgm:spPr/>
      <dgm:t>
        <a:bodyPr/>
        <a:lstStyle/>
        <a:p>
          <a:endParaRPr lang="en-US"/>
        </a:p>
      </dgm:t>
    </dgm:pt>
    <dgm:pt modelId="{B62206A3-D1A3-514F-8B6A-6406138400F5}">
      <dgm:prSet phldrT="[Text]"/>
      <dgm:spPr/>
      <dgm:t>
        <a:bodyPr/>
        <a:lstStyle/>
        <a:p>
          <a:r>
            <a:rPr lang="en-US" dirty="0"/>
            <a:t>Questions &amp; Answers</a:t>
          </a:r>
        </a:p>
      </dgm:t>
    </dgm:pt>
    <dgm:pt modelId="{A62740C2-DFEF-E346-8403-17C367D3E122}" type="sibTrans" cxnId="{8455E0F6-3D10-4B49-A341-5B1B9B76F28D}">
      <dgm:prSet/>
      <dgm:spPr/>
      <dgm:t>
        <a:bodyPr/>
        <a:lstStyle/>
        <a:p>
          <a:endParaRPr lang="en-US"/>
        </a:p>
      </dgm:t>
    </dgm:pt>
    <dgm:pt modelId="{8B373539-CFE1-974F-86B4-0217C162A813}" type="parTrans" cxnId="{8455E0F6-3D10-4B49-A341-5B1B9B76F28D}">
      <dgm:prSet/>
      <dgm:spPr/>
      <dgm:t>
        <a:bodyPr/>
        <a:lstStyle/>
        <a:p>
          <a:endParaRPr lang="en-US"/>
        </a:p>
      </dgm:t>
    </dgm:pt>
    <dgm:pt modelId="{7A884C78-BDE0-064B-884E-DA03E367DA70}" type="pres">
      <dgm:prSet presAssocID="{0C69755A-6D33-E448-9510-98041BE7EAF0}" presName="Name0" presStyleCnt="0">
        <dgm:presLayoutVars>
          <dgm:chMax val="7"/>
          <dgm:chPref val="7"/>
          <dgm:dir/>
        </dgm:presLayoutVars>
      </dgm:prSet>
      <dgm:spPr/>
    </dgm:pt>
    <dgm:pt modelId="{5D44CC7B-D0F5-664A-9AC5-B5F776142D66}" type="pres">
      <dgm:prSet presAssocID="{0C69755A-6D33-E448-9510-98041BE7EAF0}" presName="Name1" presStyleCnt="0"/>
      <dgm:spPr/>
    </dgm:pt>
    <dgm:pt modelId="{3AF73C72-467C-F04E-B99D-3C2B027E35C9}" type="pres">
      <dgm:prSet presAssocID="{0C69755A-6D33-E448-9510-98041BE7EAF0}" presName="cycle" presStyleCnt="0"/>
      <dgm:spPr/>
    </dgm:pt>
    <dgm:pt modelId="{21855001-C006-4343-8A0D-D64F942A9FC6}" type="pres">
      <dgm:prSet presAssocID="{0C69755A-6D33-E448-9510-98041BE7EAF0}" presName="srcNode" presStyleLbl="node1" presStyleIdx="0" presStyleCnt="3"/>
      <dgm:spPr/>
    </dgm:pt>
    <dgm:pt modelId="{572B95C3-C66D-734D-8735-80049ADFD124}" type="pres">
      <dgm:prSet presAssocID="{0C69755A-6D33-E448-9510-98041BE7EAF0}" presName="conn" presStyleLbl="parChTrans1D2" presStyleIdx="0" presStyleCnt="1"/>
      <dgm:spPr/>
    </dgm:pt>
    <dgm:pt modelId="{C5260B8C-69EB-E046-97D3-309AC294C165}" type="pres">
      <dgm:prSet presAssocID="{0C69755A-6D33-E448-9510-98041BE7EAF0}" presName="extraNode" presStyleLbl="node1" presStyleIdx="0" presStyleCnt="3"/>
      <dgm:spPr/>
    </dgm:pt>
    <dgm:pt modelId="{F6DC1679-EF2C-854B-AC60-807ED6AE7923}" type="pres">
      <dgm:prSet presAssocID="{0C69755A-6D33-E448-9510-98041BE7EAF0}" presName="dstNode" presStyleLbl="node1" presStyleIdx="0" presStyleCnt="3"/>
      <dgm:spPr/>
    </dgm:pt>
    <dgm:pt modelId="{6D6E0F3D-396A-4C81-9B57-15EEB1B282E8}" type="pres">
      <dgm:prSet presAssocID="{426D55C6-E595-6348-AF29-6FD461664037}" presName="text_1" presStyleLbl="node1" presStyleIdx="0" presStyleCnt="3">
        <dgm:presLayoutVars>
          <dgm:bulletEnabled val="1"/>
        </dgm:presLayoutVars>
      </dgm:prSet>
      <dgm:spPr/>
    </dgm:pt>
    <dgm:pt modelId="{5E905B8C-19A8-43DA-82D3-D42FA96EB689}" type="pres">
      <dgm:prSet presAssocID="{426D55C6-E595-6348-AF29-6FD461664037}" presName="accent_1" presStyleCnt="0"/>
      <dgm:spPr/>
    </dgm:pt>
    <dgm:pt modelId="{4DF7C1AF-C760-5444-8287-B6A25786B52A}" type="pres">
      <dgm:prSet presAssocID="{426D55C6-E595-6348-AF29-6FD461664037}" presName="accentRepeatNode" presStyleLbl="solidFgAcc1" presStyleIdx="0" presStyleCnt="3"/>
      <dgm:spPr/>
    </dgm:pt>
    <dgm:pt modelId="{8C1710FA-81F0-4F68-B47A-9FBBD973E404}" type="pres">
      <dgm:prSet presAssocID="{285AF450-BCE0-AD47-8707-86D86646E30D}" presName="text_2" presStyleLbl="node1" presStyleIdx="1" presStyleCnt="3">
        <dgm:presLayoutVars>
          <dgm:bulletEnabled val="1"/>
        </dgm:presLayoutVars>
      </dgm:prSet>
      <dgm:spPr/>
    </dgm:pt>
    <dgm:pt modelId="{27D7977C-C041-4D7E-B1E9-D69D76C49974}" type="pres">
      <dgm:prSet presAssocID="{285AF450-BCE0-AD47-8707-86D86646E30D}" presName="accent_2" presStyleCnt="0"/>
      <dgm:spPr/>
    </dgm:pt>
    <dgm:pt modelId="{2AE0F41B-6911-434A-9410-A9CF60F28E37}" type="pres">
      <dgm:prSet presAssocID="{285AF450-BCE0-AD47-8707-86D86646E30D}" presName="accentRepeatNode" presStyleLbl="solidFgAcc1" presStyleIdx="1" presStyleCnt="3"/>
      <dgm:spPr/>
    </dgm:pt>
    <dgm:pt modelId="{16B45B5D-10E4-4122-BAEE-03FC4D778066}" type="pres">
      <dgm:prSet presAssocID="{B62206A3-D1A3-514F-8B6A-6406138400F5}" presName="text_3" presStyleLbl="node1" presStyleIdx="2" presStyleCnt="3">
        <dgm:presLayoutVars>
          <dgm:bulletEnabled val="1"/>
        </dgm:presLayoutVars>
      </dgm:prSet>
      <dgm:spPr/>
    </dgm:pt>
    <dgm:pt modelId="{EEFF1E87-B86E-4753-9D4F-A4DC1AB43BD6}" type="pres">
      <dgm:prSet presAssocID="{B62206A3-D1A3-514F-8B6A-6406138400F5}" presName="accent_3" presStyleCnt="0"/>
      <dgm:spPr/>
    </dgm:pt>
    <dgm:pt modelId="{974FB98F-F15C-E441-9003-38030050AAD9}" type="pres">
      <dgm:prSet presAssocID="{B62206A3-D1A3-514F-8B6A-6406138400F5}" presName="accentRepeatNode" presStyleLbl="solidFgAcc1" presStyleIdx="2" presStyleCnt="3"/>
      <dgm:spPr/>
    </dgm:pt>
  </dgm:ptLst>
  <dgm:cxnLst>
    <dgm:cxn modelId="{21AF0729-5445-49FB-8AAD-F73FB3BE6341}" type="presOf" srcId="{426D55C6-E595-6348-AF29-6FD461664037}" destId="{6D6E0F3D-396A-4C81-9B57-15EEB1B282E8}" srcOrd="0" destOrd="0" presId="urn:microsoft.com/office/officeart/2008/layout/VerticalCurvedList"/>
    <dgm:cxn modelId="{F9451762-F019-409C-A654-7AB84F1A431C}" type="presOf" srcId="{285AF450-BCE0-AD47-8707-86D86646E30D}" destId="{8C1710FA-81F0-4F68-B47A-9FBBD973E404}" srcOrd="0" destOrd="0" presId="urn:microsoft.com/office/officeart/2008/layout/VerticalCurvedList"/>
    <dgm:cxn modelId="{D168269F-CFC4-4E8A-96E8-7AC06E6ACF08}" type="presOf" srcId="{E1D66AEA-6112-ED47-9E07-3C052D0EFEDB}" destId="{572B95C3-C66D-734D-8735-80049ADFD124}" srcOrd="0" destOrd="0" presId="urn:microsoft.com/office/officeart/2008/layout/VerticalCurvedList"/>
    <dgm:cxn modelId="{0ECDBAA0-C10C-6F41-96A7-6AC9F989CB97}" srcId="{0C69755A-6D33-E448-9510-98041BE7EAF0}" destId="{426D55C6-E595-6348-AF29-6FD461664037}" srcOrd="0" destOrd="0" parTransId="{F7761CBA-1AFC-D54A-9F7C-4F761B8CA1E3}" sibTransId="{E1D66AEA-6112-ED47-9E07-3C052D0EFEDB}"/>
    <dgm:cxn modelId="{E63C45A2-7EB9-4488-BD74-DBEB6FAF51DF}" type="presOf" srcId="{B62206A3-D1A3-514F-8B6A-6406138400F5}" destId="{16B45B5D-10E4-4122-BAEE-03FC4D778066}" srcOrd="0" destOrd="0" presId="urn:microsoft.com/office/officeart/2008/layout/VerticalCurvedList"/>
    <dgm:cxn modelId="{A00220AE-17F5-4E46-965C-5FD98E1692A5}" type="presOf" srcId="{0C69755A-6D33-E448-9510-98041BE7EAF0}" destId="{7A884C78-BDE0-064B-884E-DA03E367DA70}" srcOrd="0" destOrd="0" presId="urn:microsoft.com/office/officeart/2008/layout/VerticalCurvedList"/>
    <dgm:cxn modelId="{A6FAC3F2-4669-5540-9FF0-5BB7935C3742}" srcId="{0C69755A-6D33-E448-9510-98041BE7EAF0}" destId="{285AF450-BCE0-AD47-8707-86D86646E30D}" srcOrd="1" destOrd="0" parTransId="{797CD847-979E-C444-868B-1818FBE8C94A}" sibTransId="{2E9969D8-8AA9-714D-B1AD-D8E5B0E5E90E}"/>
    <dgm:cxn modelId="{8455E0F6-3D10-4B49-A341-5B1B9B76F28D}" srcId="{0C69755A-6D33-E448-9510-98041BE7EAF0}" destId="{B62206A3-D1A3-514F-8B6A-6406138400F5}" srcOrd="2" destOrd="0" parTransId="{8B373539-CFE1-974F-86B4-0217C162A813}" sibTransId="{A62740C2-DFEF-E346-8403-17C367D3E122}"/>
    <dgm:cxn modelId="{1AE3AC41-813F-4149-88CC-24E84634FE64}" type="presParOf" srcId="{7A884C78-BDE0-064B-884E-DA03E367DA70}" destId="{5D44CC7B-D0F5-664A-9AC5-B5F776142D66}" srcOrd="0" destOrd="0" presId="urn:microsoft.com/office/officeart/2008/layout/VerticalCurvedList"/>
    <dgm:cxn modelId="{895DBF13-08D4-8947-AB4E-06C653B12A19}" type="presParOf" srcId="{5D44CC7B-D0F5-664A-9AC5-B5F776142D66}" destId="{3AF73C72-467C-F04E-B99D-3C2B027E35C9}" srcOrd="0" destOrd="0" presId="urn:microsoft.com/office/officeart/2008/layout/VerticalCurvedList"/>
    <dgm:cxn modelId="{44C6B9A1-C0BB-AC4B-96EC-4C40659BA55F}" type="presParOf" srcId="{3AF73C72-467C-F04E-B99D-3C2B027E35C9}" destId="{21855001-C006-4343-8A0D-D64F942A9FC6}" srcOrd="0" destOrd="0" presId="urn:microsoft.com/office/officeart/2008/layout/VerticalCurvedList"/>
    <dgm:cxn modelId="{C02A3E65-30E8-0F4C-BB0D-8B31B86EBAF0}" type="presParOf" srcId="{3AF73C72-467C-F04E-B99D-3C2B027E35C9}" destId="{572B95C3-C66D-734D-8735-80049ADFD124}" srcOrd="1" destOrd="0" presId="urn:microsoft.com/office/officeart/2008/layout/VerticalCurvedList"/>
    <dgm:cxn modelId="{BFBAAB61-3912-5142-A628-EF6CB404C25C}" type="presParOf" srcId="{3AF73C72-467C-F04E-B99D-3C2B027E35C9}" destId="{C5260B8C-69EB-E046-97D3-309AC294C165}" srcOrd="2" destOrd="0" presId="urn:microsoft.com/office/officeart/2008/layout/VerticalCurvedList"/>
    <dgm:cxn modelId="{333B3AAE-EC83-9B4B-8923-3506700654E8}" type="presParOf" srcId="{3AF73C72-467C-F04E-B99D-3C2B027E35C9}" destId="{F6DC1679-EF2C-854B-AC60-807ED6AE7923}" srcOrd="3" destOrd="0" presId="urn:microsoft.com/office/officeart/2008/layout/VerticalCurvedList"/>
    <dgm:cxn modelId="{B70C2A2E-5CDF-4A3A-AAD1-FEE756643BFA}" type="presParOf" srcId="{5D44CC7B-D0F5-664A-9AC5-B5F776142D66}" destId="{6D6E0F3D-396A-4C81-9B57-15EEB1B282E8}" srcOrd="1" destOrd="0" presId="urn:microsoft.com/office/officeart/2008/layout/VerticalCurvedList"/>
    <dgm:cxn modelId="{08E8E549-7F7E-471E-9DDC-A2A834684355}" type="presParOf" srcId="{5D44CC7B-D0F5-664A-9AC5-B5F776142D66}" destId="{5E905B8C-19A8-43DA-82D3-D42FA96EB689}" srcOrd="2" destOrd="0" presId="urn:microsoft.com/office/officeart/2008/layout/VerticalCurvedList"/>
    <dgm:cxn modelId="{7A33BA40-4B23-47F0-A446-4C6FA6DECFFD}" type="presParOf" srcId="{5E905B8C-19A8-43DA-82D3-D42FA96EB689}" destId="{4DF7C1AF-C760-5444-8287-B6A25786B52A}" srcOrd="0" destOrd="0" presId="urn:microsoft.com/office/officeart/2008/layout/VerticalCurvedList"/>
    <dgm:cxn modelId="{9028D6DA-27C9-46A1-A098-E0F5B84C81CC}" type="presParOf" srcId="{5D44CC7B-D0F5-664A-9AC5-B5F776142D66}" destId="{8C1710FA-81F0-4F68-B47A-9FBBD973E404}" srcOrd="3" destOrd="0" presId="urn:microsoft.com/office/officeart/2008/layout/VerticalCurvedList"/>
    <dgm:cxn modelId="{991DC8E4-46A7-4115-AF16-E41BC6DEB113}" type="presParOf" srcId="{5D44CC7B-D0F5-664A-9AC5-B5F776142D66}" destId="{27D7977C-C041-4D7E-B1E9-D69D76C49974}" srcOrd="4" destOrd="0" presId="urn:microsoft.com/office/officeart/2008/layout/VerticalCurvedList"/>
    <dgm:cxn modelId="{0041C062-1B8D-4535-99B2-9E80982C2D93}" type="presParOf" srcId="{27D7977C-C041-4D7E-B1E9-D69D76C49974}" destId="{2AE0F41B-6911-434A-9410-A9CF60F28E37}" srcOrd="0" destOrd="0" presId="urn:microsoft.com/office/officeart/2008/layout/VerticalCurvedList"/>
    <dgm:cxn modelId="{C0A62919-F263-47E0-B0FF-45DBAF4F62A7}" type="presParOf" srcId="{5D44CC7B-D0F5-664A-9AC5-B5F776142D66}" destId="{16B45B5D-10E4-4122-BAEE-03FC4D778066}" srcOrd="5" destOrd="0" presId="urn:microsoft.com/office/officeart/2008/layout/VerticalCurvedList"/>
    <dgm:cxn modelId="{D848B931-A058-44F3-A8C9-42B44BC7E3EA}" type="presParOf" srcId="{5D44CC7B-D0F5-664A-9AC5-B5F776142D66}" destId="{EEFF1E87-B86E-4753-9D4F-A4DC1AB43BD6}" srcOrd="6" destOrd="0" presId="urn:microsoft.com/office/officeart/2008/layout/VerticalCurvedList"/>
    <dgm:cxn modelId="{2B51AED8-D888-42EF-8FEB-D2B87F538043}" type="presParOf" srcId="{EEFF1E87-B86E-4753-9D4F-A4DC1AB43BD6}" destId="{974FB98F-F15C-E441-9003-38030050AAD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B95C3-C66D-734D-8735-80049ADFD124}">
      <dsp:nvSpPr>
        <dsp:cNvPr id="0" name=""/>
        <dsp:cNvSpPr/>
      </dsp:nvSpPr>
      <dsp:spPr>
        <a:xfrm>
          <a:off x="-4547637" y="-697308"/>
          <a:ext cx="5417342" cy="5417342"/>
        </a:xfrm>
        <a:prstGeom prst="blockArc">
          <a:avLst>
            <a:gd name="adj1" fmla="val 18900000"/>
            <a:gd name="adj2" fmla="val 2700000"/>
            <a:gd name="adj3" fmla="val 399"/>
          </a:avLst>
        </a:prstGeom>
        <a:noFill/>
        <a:ln w="12700"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6E0F3D-396A-4C81-9B57-15EEB1B282E8}">
      <dsp:nvSpPr>
        <dsp:cNvPr id="0" name=""/>
        <dsp:cNvSpPr/>
      </dsp:nvSpPr>
      <dsp:spPr>
        <a:xfrm>
          <a:off x="559333" y="402272"/>
          <a:ext cx="7378822" cy="804545"/>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8608"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t>Key Findings</a:t>
          </a:r>
        </a:p>
      </dsp:txBody>
      <dsp:txXfrm>
        <a:off x="559333" y="402272"/>
        <a:ext cx="7378822" cy="804545"/>
      </dsp:txXfrm>
    </dsp:sp>
    <dsp:sp modelId="{4DF7C1AF-C760-5444-8287-B6A25786B52A}">
      <dsp:nvSpPr>
        <dsp:cNvPr id="0" name=""/>
        <dsp:cNvSpPr/>
      </dsp:nvSpPr>
      <dsp:spPr>
        <a:xfrm>
          <a:off x="56492" y="301704"/>
          <a:ext cx="1005681" cy="100568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C1710FA-81F0-4F68-B47A-9FBBD973E404}">
      <dsp:nvSpPr>
        <dsp:cNvPr id="0" name=""/>
        <dsp:cNvSpPr/>
      </dsp:nvSpPr>
      <dsp:spPr>
        <a:xfrm>
          <a:off x="851785" y="1609089"/>
          <a:ext cx="7086370" cy="804545"/>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8608"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baseline="0" dirty="0"/>
            <a:t>Summary </a:t>
          </a:r>
          <a:endParaRPr lang="en-US" sz="4400" kern="1200" dirty="0"/>
        </a:p>
      </dsp:txBody>
      <dsp:txXfrm>
        <a:off x="851785" y="1609089"/>
        <a:ext cx="7086370" cy="804545"/>
      </dsp:txXfrm>
    </dsp:sp>
    <dsp:sp modelId="{2AE0F41B-6911-434A-9410-A9CF60F28E37}">
      <dsp:nvSpPr>
        <dsp:cNvPr id="0" name=""/>
        <dsp:cNvSpPr/>
      </dsp:nvSpPr>
      <dsp:spPr>
        <a:xfrm>
          <a:off x="348944" y="1508521"/>
          <a:ext cx="1005681" cy="100568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B45B5D-10E4-4122-BAEE-03FC4D778066}">
      <dsp:nvSpPr>
        <dsp:cNvPr id="0" name=""/>
        <dsp:cNvSpPr/>
      </dsp:nvSpPr>
      <dsp:spPr>
        <a:xfrm>
          <a:off x="559333" y="2815907"/>
          <a:ext cx="7378822" cy="804545"/>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8608" tIns="111760" rIns="111760" bIns="111760" numCol="1" spcCol="1270" anchor="ctr" anchorCtr="0">
          <a:noAutofit/>
        </a:bodyPr>
        <a:lstStyle/>
        <a:p>
          <a:pPr marL="0" lvl="0" indent="0" algn="l" defTabSz="1955800">
            <a:lnSpc>
              <a:spcPct val="90000"/>
            </a:lnSpc>
            <a:spcBef>
              <a:spcPct val="0"/>
            </a:spcBef>
            <a:spcAft>
              <a:spcPct val="35000"/>
            </a:spcAft>
            <a:buNone/>
          </a:pPr>
          <a:r>
            <a:rPr lang="en-US" sz="4400" kern="1200" dirty="0"/>
            <a:t>Questions &amp; Answers</a:t>
          </a:r>
        </a:p>
      </dsp:txBody>
      <dsp:txXfrm>
        <a:off x="559333" y="2815907"/>
        <a:ext cx="7378822" cy="804545"/>
      </dsp:txXfrm>
    </dsp:sp>
    <dsp:sp modelId="{974FB98F-F15C-E441-9003-38030050AAD9}">
      <dsp:nvSpPr>
        <dsp:cNvPr id="0" name=""/>
        <dsp:cNvSpPr/>
      </dsp:nvSpPr>
      <dsp:spPr>
        <a:xfrm>
          <a:off x="56492" y="2715339"/>
          <a:ext cx="1005681" cy="100568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1.png"/></Relationships>
</file>

<file path=ppt/drawings/drawing1.xml><?xml version="1.0" encoding="utf-8"?>
<c:userShapes xmlns:c="http://schemas.openxmlformats.org/drawingml/2006/chart">
  <cdr:relSizeAnchor xmlns:cdr="http://schemas.openxmlformats.org/drawingml/2006/chartDrawing">
    <cdr:from>
      <cdr:x>0.16239</cdr:x>
      <cdr:y>0.04628</cdr:y>
    </cdr:from>
    <cdr:to>
      <cdr:x>0.48352</cdr:x>
      <cdr:y>0.83306</cdr:y>
    </cdr:to>
    <cdr:pic>
      <cdr:nvPicPr>
        <cdr:cNvPr id="3" name="Picture 2">
          <a:extLst xmlns:a="http://schemas.openxmlformats.org/drawingml/2006/main">
            <a:ext uri="{FF2B5EF4-FFF2-40B4-BE49-F238E27FC236}">
              <a16:creationId xmlns:a16="http://schemas.microsoft.com/office/drawing/2014/main" id="{BCF1EF1C-0459-4F60-B8C8-B34F12A5A7A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266826" y="133350"/>
          <a:ext cx="2505075" cy="226695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0.15254</cdr:x>
      <cdr:y>0</cdr:y>
    </cdr:from>
    <cdr:to>
      <cdr:x>0.66102</cdr:x>
      <cdr:y>0.14261</cdr:y>
    </cdr:to>
    <cdr:sp macro="" textlink="">
      <cdr:nvSpPr>
        <cdr:cNvPr id="3" name="Rectangular Callout 2"/>
        <cdr:cNvSpPr/>
      </cdr:nvSpPr>
      <cdr:spPr>
        <a:xfrm xmlns:a="http://schemas.openxmlformats.org/drawingml/2006/main">
          <a:off x="1296144" y="0"/>
          <a:ext cx="4320480" cy="605864"/>
        </a:xfrm>
        <a:prstGeom xmlns:a="http://schemas.openxmlformats.org/drawingml/2006/main" prst="wedgeRectCallout">
          <a:avLst>
            <a:gd name="adj1" fmla="val -53618"/>
            <a:gd name="adj2" fmla="val 231444"/>
          </a:avLst>
        </a:prstGeom>
        <a:solidFill xmlns:a="http://schemas.openxmlformats.org/drawingml/2006/main">
          <a:srgbClr val="FFC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dirty="0">
              <a:solidFill>
                <a:srgbClr val="002060"/>
              </a:solidFill>
            </a:rPr>
            <a:t>Mobile banking:        2016 = 17.5%       2019 = 25.3%*</a:t>
          </a:r>
        </a:p>
        <a:p xmlns:a="http://schemas.openxmlformats.org/drawingml/2006/main">
          <a:r>
            <a:rPr lang="en-US" sz="1400" dirty="0">
              <a:solidFill>
                <a:srgbClr val="002060"/>
              </a:solidFill>
            </a:rPr>
            <a:t>Traditional Banking: 2016 = 31.7%       2019 = 29.6%</a:t>
          </a:r>
        </a:p>
      </cdr:txBody>
    </cdr:sp>
  </cdr:relSizeAnchor>
</c:userShapes>
</file>

<file path=ppt/drawings/drawing3.xml><?xml version="1.0" encoding="utf-8"?>
<c:userShapes xmlns:c="http://schemas.openxmlformats.org/drawingml/2006/chart">
  <cdr:relSizeAnchor xmlns:cdr="http://schemas.openxmlformats.org/drawingml/2006/chartDrawing">
    <cdr:from>
      <cdr:x>0.82258</cdr:x>
      <cdr:y>0.04644</cdr:y>
    </cdr:from>
    <cdr:to>
      <cdr:x>0.82466</cdr:x>
      <cdr:y>0.90156</cdr:y>
    </cdr:to>
    <cdr:cxnSp macro="">
      <cdr:nvCxnSpPr>
        <cdr:cNvPr id="2" name="Straight Connector 1">
          <a:extLst xmlns:a="http://schemas.openxmlformats.org/drawingml/2006/main">
            <a:ext uri="{FF2B5EF4-FFF2-40B4-BE49-F238E27FC236}">
              <a16:creationId xmlns:a16="http://schemas.microsoft.com/office/drawing/2014/main" id="{CE1613A5-8C84-4FD0-B182-C34ACAFBD84B}"/>
            </a:ext>
          </a:extLst>
        </cdr:cNvPr>
        <cdr:cNvCxnSpPr/>
      </cdr:nvCxnSpPr>
      <cdr:spPr>
        <a:xfrm xmlns:a="http://schemas.openxmlformats.org/drawingml/2006/main" flipH="1" flipV="1">
          <a:off x="5256584" y="173687"/>
          <a:ext cx="13292" cy="3198512"/>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dr:relSizeAnchor xmlns:cdr="http://schemas.openxmlformats.org/drawingml/2006/chartDrawing">
    <cdr:from>
      <cdr:x>0.47066</cdr:x>
      <cdr:y>0.05854</cdr:y>
    </cdr:from>
    <cdr:to>
      <cdr:x>0.47586</cdr:x>
      <cdr:y>0.9138</cdr:y>
    </cdr:to>
    <cdr:cxnSp macro="">
      <cdr:nvCxnSpPr>
        <cdr:cNvPr id="3" name="Straight Connector 2">
          <a:extLst xmlns:a="http://schemas.openxmlformats.org/drawingml/2006/main">
            <a:ext uri="{FF2B5EF4-FFF2-40B4-BE49-F238E27FC236}">
              <a16:creationId xmlns:a16="http://schemas.microsoft.com/office/drawing/2014/main" id="{08DE4FCB-32BF-47FE-9F9C-C4E12EBB7C78}"/>
            </a:ext>
          </a:extLst>
        </cdr:cNvPr>
        <cdr:cNvCxnSpPr/>
      </cdr:nvCxnSpPr>
      <cdr:spPr>
        <a:xfrm xmlns:a="http://schemas.openxmlformats.org/drawingml/2006/main" flipH="1" flipV="1">
          <a:off x="3007721" y="218956"/>
          <a:ext cx="33230" cy="3199036"/>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1638"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6513" y="0"/>
            <a:ext cx="2941637" cy="496888"/>
          </a:xfrm>
          <a:prstGeom prst="rect">
            <a:avLst/>
          </a:prstGeom>
        </p:spPr>
        <p:txBody>
          <a:bodyPr vert="horz" lIns="91440" tIns="45720" rIns="91440" bIns="45720" rtlCol="0"/>
          <a:lstStyle>
            <a:lvl1pPr algn="r">
              <a:defRPr sz="1200"/>
            </a:lvl1pPr>
          </a:lstStyle>
          <a:p>
            <a:fld id="{8EAA6472-4AA0-FC4B-ADC7-AD8C694588D0}" type="datetimeFigureOut">
              <a:rPr lang="en-US" smtClean="0"/>
              <a:t>4/2/2019</a:t>
            </a:fld>
            <a:endParaRPr lang="en-US"/>
          </a:p>
        </p:txBody>
      </p:sp>
      <p:sp>
        <p:nvSpPr>
          <p:cNvPr id="4" name="Footer Placeholder 3"/>
          <p:cNvSpPr>
            <a:spLocks noGrp="1"/>
          </p:cNvSpPr>
          <p:nvPr>
            <p:ph type="ftr" sz="quarter" idx="2"/>
          </p:nvPr>
        </p:nvSpPr>
        <p:spPr>
          <a:xfrm>
            <a:off x="0" y="9431338"/>
            <a:ext cx="2941638" cy="4968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6513" y="9431338"/>
            <a:ext cx="2941637" cy="496887"/>
          </a:xfrm>
          <a:prstGeom prst="rect">
            <a:avLst/>
          </a:prstGeom>
        </p:spPr>
        <p:txBody>
          <a:bodyPr vert="horz" lIns="91440" tIns="45720" rIns="91440" bIns="45720" rtlCol="0" anchor="b"/>
          <a:lstStyle>
            <a:lvl1pPr algn="r">
              <a:defRPr sz="1200"/>
            </a:lvl1pPr>
          </a:lstStyle>
          <a:p>
            <a:fld id="{205EF02B-4F5E-874F-932A-69054185FD02}" type="slidenum">
              <a:rPr lang="en-US" smtClean="0"/>
              <a:t>‹#›</a:t>
            </a:fld>
            <a:endParaRPr lang="en-US"/>
          </a:p>
        </p:txBody>
      </p:sp>
    </p:spTree>
    <p:extLst>
      <p:ext uri="{BB962C8B-B14F-4D97-AF65-F5344CB8AC3E}">
        <p14:creationId xmlns:p14="http://schemas.microsoft.com/office/powerpoint/2010/main" val="1487379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66078B7-E529-4155-8442-B74BE56DE4E3}" type="datetimeFigureOut">
              <a:rPr lang="en-GB" smtClean="0"/>
              <a:t>02/04/2019</a:t>
            </a:fld>
            <a:endParaRPr lang="en-GB"/>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CD5E6E42-5D35-43CA-ABCB-8AFCFC2CA174}" type="slidenum">
              <a:rPr lang="en-GB" smtClean="0"/>
              <a:t>‹#›</a:t>
            </a:fld>
            <a:endParaRPr lang="en-GB"/>
          </a:p>
        </p:txBody>
      </p:sp>
    </p:spTree>
    <p:extLst>
      <p:ext uri="{BB962C8B-B14F-4D97-AF65-F5344CB8AC3E}">
        <p14:creationId xmlns:p14="http://schemas.microsoft.com/office/powerpoint/2010/main" val="88706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1</a:t>
            </a:fld>
            <a:endParaRPr lang="en-GB"/>
          </a:p>
        </p:txBody>
      </p:sp>
    </p:spTree>
    <p:extLst>
      <p:ext uri="{BB962C8B-B14F-4D97-AF65-F5344CB8AC3E}">
        <p14:creationId xmlns:p14="http://schemas.microsoft.com/office/powerpoint/2010/main" val="145644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Steep decline in MFIs usage could be attributed to increased uptake of digital products – mobile banking, digital app</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mobile money. </a:t>
            </a:r>
          </a:p>
          <a:p>
            <a:pPr marL="171450" indent="-171450">
              <a:buFont typeface="Arial" panose="020B0604020202020204" pitchFamily="34" charset="0"/>
              <a:buChar char="•"/>
            </a:pPr>
            <a:r>
              <a:rPr lang="en-GB" sz="1600" dirty="0"/>
              <a:t>Note: Pension category includes NSSF; Bank includes traditional banks, mobile banking (e.g. Mshwari, KCB Mpesa, Equitel Money), Post bank and Microfinance Banks; Saccos include deposit and </a:t>
            </a:r>
            <a:r>
              <a:rPr lang="en-GB" sz="1600" dirty="0" err="1"/>
              <a:t>nondeposit</a:t>
            </a:r>
            <a:r>
              <a:rPr lang="en-GB" sz="1600" dirty="0"/>
              <a:t> taking Saccos; and mobile money includes Mpesa, Mobile Pay, Airtel Money, and T-Kash.</a:t>
            </a:r>
          </a:p>
          <a:p>
            <a:pPr marL="171450" indent="-171450">
              <a:buFont typeface="Arial" panose="020B0604020202020204" pitchFamily="34" charset="0"/>
              <a:buChar char="•"/>
            </a:pPr>
            <a:endParaRPr lang="en-GB" sz="1600" dirty="0"/>
          </a:p>
        </p:txBody>
      </p:sp>
      <p:sp>
        <p:nvSpPr>
          <p:cNvPr id="4" name="Slide Number Placeholder 3"/>
          <p:cNvSpPr>
            <a:spLocks noGrp="1"/>
          </p:cNvSpPr>
          <p:nvPr>
            <p:ph type="sldNum" sz="quarter" idx="10"/>
          </p:nvPr>
        </p:nvSpPr>
        <p:spPr/>
        <p:txBody>
          <a:bodyPr/>
          <a:lstStyle/>
          <a:p>
            <a:fld id="{CD5E6E42-5D35-43CA-ABCB-8AFCFC2CA174}" type="slidenum">
              <a:rPr lang="en-GB" smtClean="0"/>
              <a:t>12</a:t>
            </a:fld>
            <a:endParaRPr lang="en-GB"/>
          </a:p>
        </p:txBody>
      </p:sp>
    </p:spTree>
    <p:extLst>
      <p:ext uri="{BB962C8B-B14F-4D97-AF65-F5344CB8AC3E}">
        <p14:creationId xmlns:p14="http://schemas.microsoft.com/office/powerpoint/2010/main" val="291307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Kenyans use financial service providers on monthly basis, reflecting salaried employees, remittances to Saccos and loan repayments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High frequency in the use of mobile money, mobile banking and informal sources could imply increasing liquidity needs of the respondents, convenience and ease of access.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13</a:t>
            </a:fld>
            <a:endParaRPr lang="en-GB"/>
          </a:p>
        </p:txBody>
      </p:sp>
    </p:spTree>
    <p:extLst>
      <p:ext uri="{BB962C8B-B14F-4D97-AF65-F5344CB8AC3E}">
        <p14:creationId xmlns:p14="http://schemas.microsoft.com/office/powerpoint/2010/main" val="290271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Kenyans using more than one type of financial service/and product has risen, reflecting interlinkages between mobile money, digital apps and traditional financial services providers.</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14</a:t>
            </a:fld>
            <a:endParaRPr lang="en-GB"/>
          </a:p>
        </p:txBody>
      </p:sp>
    </p:spTree>
    <p:extLst>
      <p:ext uri="{BB962C8B-B14F-4D97-AF65-F5344CB8AC3E}">
        <p14:creationId xmlns:p14="http://schemas.microsoft.com/office/powerpoint/2010/main" val="366193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Despite high access level</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formal accounts, more than 50% use both formal and informal solutions. This makes sense given the need for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wide range of financial tools that can help manage liquidity, transact and grow. </a:t>
            </a:r>
            <a:endParaRPr lang="en-KE"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15</a:t>
            </a:fld>
            <a:endParaRPr lang="en-KE"/>
          </a:p>
        </p:txBody>
      </p:sp>
    </p:spTree>
    <p:extLst>
      <p:ext uri="{BB962C8B-B14F-4D97-AF65-F5344CB8AC3E}">
        <p14:creationId xmlns:p14="http://schemas.microsoft.com/office/powerpoint/2010/main" val="4162533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 banking usage mainly driven by young people below the age of 35 years.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however that regardless of the age, users combine mobile and traditional banking services.</a:t>
            </a:r>
          </a:p>
          <a:p>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16</a:t>
            </a:fld>
            <a:endParaRPr lang="en-KE"/>
          </a:p>
        </p:txBody>
      </p:sp>
    </p:spTree>
    <p:extLst>
      <p:ext uri="{BB962C8B-B14F-4D97-AF65-F5344CB8AC3E}">
        <p14:creationId xmlns:p14="http://schemas.microsoft.com/office/powerpoint/2010/main" val="123045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Rapid adoption of mobile banking was more among male/urban users at 8 percent growth rate</a:t>
            </a:r>
          </a:p>
          <a:p>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17</a:t>
            </a:fld>
            <a:endParaRPr lang="en-KE"/>
          </a:p>
        </p:txBody>
      </p:sp>
    </p:spTree>
    <p:extLst>
      <p:ext uri="{BB962C8B-B14F-4D97-AF65-F5344CB8AC3E}">
        <p14:creationId xmlns:p14="http://schemas.microsoft.com/office/powerpoint/2010/main" val="236724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Economic challenges main reason</a:t>
            </a:r>
            <a:r>
              <a:rPr lang="en-US" sz="1200" kern="1200" baseline="0" dirty="0">
                <a:solidFill>
                  <a:schemeClr val="tx1"/>
                </a:solidFill>
                <a:effectLst/>
                <a:latin typeface="+mn-lt"/>
                <a:ea typeface="+mn-ea"/>
                <a:cs typeface="+mn-cs"/>
              </a:rPr>
              <a:t> why majority of respondents do not use bank account</a:t>
            </a: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System downtime and unexpected changes are main challenges facing bank users</a:t>
            </a:r>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18</a:t>
            </a:fld>
            <a:endParaRPr lang="en-KE"/>
          </a:p>
        </p:txBody>
      </p:sp>
    </p:spTree>
    <p:extLst>
      <p:ext uri="{BB962C8B-B14F-4D97-AF65-F5344CB8AC3E}">
        <p14:creationId xmlns:p14="http://schemas.microsoft.com/office/powerpoint/2010/main" val="16842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Dishonesty</a:t>
            </a:r>
            <a:r>
              <a:rPr lang="en-US" sz="1200" kern="1200" baseline="0" dirty="0">
                <a:solidFill>
                  <a:schemeClr val="tx1"/>
                </a:solidFill>
                <a:effectLst/>
                <a:latin typeface="+mn-lt"/>
                <a:ea typeface="+mn-ea"/>
                <a:cs typeface="+mn-cs"/>
              </a:rPr>
              <a:t> and/or default and theft/fraud by members major challenge in use of groups</a:t>
            </a:r>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19</a:t>
            </a:fld>
            <a:endParaRPr lang="en-KE"/>
          </a:p>
        </p:txBody>
      </p:sp>
    </p:spTree>
    <p:extLst>
      <p:ext uri="{BB962C8B-B14F-4D97-AF65-F5344CB8AC3E}">
        <p14:creationId xmlns:p14="http://schemas.microsoft.com/office/powerpoint/2010/main" val="1334302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Challenges in having sufficient amount of money to save and lack of regular income were most hindrance factors to savings among Kenyans</a:t>
            </a:r>
          </a:p>
          <a:p>
            <a:pPr marL="171450" indent="-171450">
              <a:buFont typeface="Arial" panose="020B0604020202020204" pitchFamily="34" charset="0"/>
              <a:buChar char="•"/>
            </a:pPr>
            <a:r>
              <a:rPr lang="en-US" dirty="0"/>
              <a:t>Gap between Savings and credit has narrowed over time</a:t>
            </a:r>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20</a:t>
            </a:fld>
            <a:endParaRPr lang="en-KE"/>
          </a:p>
        </p:txBody>
      </p:sp>
    </p:spTree>
    <p:extLst>
      <p:ext uri="{BB962C8B-B14F-4D97-AF65-F5344CB8AC3E}">
        <p14:creationId xmlns:p14="http://schemas.microsoft.com/office/powerpoint/2010/main" val="423348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Main reason for failure to use banks is the lack of affordability or financial situation of households, with the highest score at 77 percent.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People prefer not to use mobile banking for their own reasons</a:t>
            </a:r>
            <a:endParaRPr lang="en-GB" dirty="0"/>
          </a:p>
        </p:txBody>
      </p:sp>
      <p:sp>
        <p:nvSpPr>
          <p:cNvPr id="4" name="Slide Number Placeholder 3"/>
          <p:cNvSpPr>
            <a:spLocks noGrp="1"/>
          </p:cNvSpPr>
          <p:nvPr>
            <p:ph type="sldNum" sz="quarter" idx="5"/>
          </p:nvPr>
        </p:nvSpPr>
        <p:spPr/>
        <p:txBody>
          <a:bodyPr/>
          <a:lstStyle/>
          <a:p>
            <a:fld id="{207ADD4B-9A85-44B9-9BA1-46BDDB6A8C70}" type="slidenum">
              <a:rPr lang="en-KE" smtClean="0"/>
              <a:t>21</a:t>
            </a:fld>
            <a:endParaRPr lang="en-KE"/>
          </a:p>
        </p:txBody>
      </p:sp>
    </p:spTree>
    <p:extLst>
      <p:ext uri="{BB962C8B-B14F-4D97-AF65-F5344CB8AC3E}">
        <p14:creationId xmlns:p14="http://schemas.microsoft.com/office/powerpoint/2010/main" val="3464986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spcBef>
                <a:spcPct val="20000"/>
              </a:spcBef>
              <a:buClr>
                <a:srgbClr val="BEDD60"/>
              </a:buClr>
              <a:buFontTx/>
              <a:buChar char="•"/>
              <a:defRPr/>
            </a:pPr>
            <a:endParaRPr lang="en-US" sz="1200" kern="0" dirty="0"/>
          </a:p>
          <a:p>
            <a:pPr marL="342900" indent="-342900">
              <a:spcBef>
                <a:spcPct val="20000"/>
              </a:spcBef>
              <a:buClr>
                <a:srgbClr val="BEDD60"/>
              </a:buClr>
              <a:buFontTx/>
              <a:buChar char="•"/>
              <a:defRPr/>
            </a:pPr>
            <a:endParaRPr lang="en-US" sz="1200" kern="0" dirty="0"/>
          </a:p>
          <a:p>
            <a:pPr marL="342900" indent="-342900">
              <a:spcBef>
                <a:spcPct val="20000"/>
              </a:spcBef>
              <a:buClr>
                <a:srgbClr val="BEDD60"/>
              </a:buClr>
              <a:buFontTx/>
              <a:buChar char="•"/>
              <a:defRPr/>
            </a:pPr>
            <a:r>
              <a:rPr lang="en-US" sz="1200" kern="0" dirty="0" err="1"/>
              <a:t>FinAccess</a:t>
            </a:r>
            <a:r>
              <a:rPr lang="en-US" sz="1200" kern="0" baseline="0" dirty="0"/>
              <a:t> surveys tracking progress towards financial inclusion in Kenya have been regularly conducted since 2006</a:t>
            </a:r>
          </a:p>
          <a:p>
            <a:pPr marL="342900" indent="-342900">
              <a:spcBef>
                <a:spcPct val="20000"/>
              </a:spcBef>
              <a:buClr>
                <a:srgbClr val="BEDD60"/>
              </a:buClr>
              <a:buFontTx/>
              <a:buChar char="•"/>
              <a:defRPr/>
            </a:pPr>
            <a:r>
              <a:rPr lang="en-US" sz="1200" kern="0" baseline="0" dirty="0"/>
              <a:t>The 2016 survey is the fourth, spanning ten years of financial sector development in Kenya</a:t>
            </a:r>
          </a:p>
          <a:p>
            <a:pPr marL="0" indent="0">
              <a:spcBef>
                <a:spcPct val="20000"/>
              </a:spcBef>
              <a:buClr>
                <a:srgbClr val="BEDD60"/>
              </a:buClr>
              <a:buFontTx/>
              <a:buNone/>
              <a:defRPr/>
            </a:pPr>
            <a:r>
              <a:rPr lang="en-US" sz="1200" kern="0" dirty="0"/>
              <a:t>Not only does</a:t>
            </a:r>
            <a:r>
              <a:rPr lang="en-US" sz="1200" kern="0" baseline="0" dirty="0"/>
              <a:t> the survey </a:t>
            </a:r>
            <a:r>
              <a:rPr lang="en-US" sz="1200" kern="0" dirty="0"/>
              <a:t>provide an</a:t>
            </a:r>
            <a:r>
              <a:rPr lang="en-US" sz="1200" kern="0" baseline="0" dirty="0"/>
              <a:t> </a:t>
            </a:r>
            <a:r>
              <a:rPr lang="en-US" sz="1200" kern="0" dirty="0"/>
              <a:t>Empirical basis to </a:t>
            </a:r>
            <a:r>
              <a:rPr lang="en-US" sz="1400" b="1" kern="0" dirty="0"/>
              <a:t>track progress </a:t>
            </a:r>
            <a:r>
              <a:rPr lang="en-US" sz="1400" kern="0" dirty="0"/>
              <a:t>on financial inclusion in Kenya. It also</a:t>
            </a:r>
            <a:endParaRPr lang="en-US" sz="1200" kern="0" dirty="0"/>
          </a:p>
          <a:p>
            <a:pPr marL="342900" indent="-342900">
              <a:spcBef>
                <a:spcPct val="20000"/>
              </a:spcBef>
              <a:buClr>
                <a:srgbClr val="BEDD60"/>
              </a:buClr>
              <a:buFontTx/>
              <a:buChar char="•"/>
              <a:defRPr/>
            </a:pPr>
            <a:r>
              <a:rPr lang="en-US" sz="1200" kern="0" dirty="0"/>
              <a:t>Provides information to the private sector about </a:t>
            </a:r>
            <a:r>
              <a:rPr lang="en-US" sz="1400" b="1" kern="0" dirty="0"/>
              <a:t>market opportunities</a:t>
            </a:r>
            <a:endParaRPr lang="en-US" sz="1200" kern="0" dirty="0"/>
          </a:p>
          <a:p>
            <a:pPr marL="342900" indent="-342900">
              <a:spcBef>
                <a:spcPct val="20000"/>
              </a:spcBef>
              <a:buClr>
                <a:srgbClr val="BEDD60"/>
              </a:buClr>
              <a:buFontTx/>
              <a:buChar char="•"/>
              <a:defRPr/>
            </a:pPr>
            <a:r>
              <a:rPr lang="en-US" sz="1200" kern="0" dirty="0"/>
              <a:t>Provides information to </a:t>
            </a:r>
            <a:r>
              <a:rPr lang="en-US" sz="1400" b="1" kern="0" dirty="0"/>
              <a:t>policy </a:t>
            </a:r>
            <a:r>
              <a:rPr lang="en-US" sz="1200" kern="0" dirty="0"/>
              <a:t>makers about the main barriers to access, and options for </a:t>
            </a:r>
            <a:r>
              <a:rPr lang="en-US" sz="1400" b="1" kern="0" dirty="0"/>
              <a:t>reforms</a:t>
            </a:r>
            <a:endParaRPr lang="en-US" sz="1200" kern="0" dirty="0"/>
          </a:p>
          <a:p>
            <a:pPr marL="342900" indent="-342900">
              <a:spcBef>
                <a:spcPct val="20000"/>
              </a:spcBef>
              <a:buClr>
                <a:srgbClr val="BEDD60"/>
              </a:buClr>
              <a:buFontTx/>
              <a:buChar char="•"/>
              <a:defRPr/>
            </a:pPr>
            <a:r>
              <a:rPr lang="en-US" sz="1200" kern="0" dirty="0"/>
              <a:t>Provides data for Academic </a:t>
            </a:r>
            <a:r>
              <a:rPr lang="en-US" sz="1400" b="1" kern="0" dirty="0"/>
              <a:t>research</a:t>
            </a:r>
            <a:r>
              <a:rPr lang="en-US" sz="1200" kern="0" dirty="0"/>
              <a:t> into impact on growth and poverty reduction</a:t>
            </a:r>
          </a:p>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2</a:t>
            </a:fld>
            <a:endParaRPr lang="en-GB"/>
          </a:p>
        </p:txBody>
      </p:sp>
    </p:spTree>
    <p:extLst>
      <p:ext uri="{BB962C8B-B14F-4D97-AF65-F5344CB8AC3E}">
        <p14:creationId xmlns:p14="http://schemas.microsoft.com/office/powerpoint/2010/main" val="658789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NHIF uptake driven by government policy on universal healthcare.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Decline in investments in securities despite</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nnovations</a:t>
            </a:r>
            <a:r>
              <a:rPr lang="en-GB" sz="1200" kern="1200" dirty="0">
                <a:solidFill>
                  <a:schemeClr val="tx1"/>
                </a:solidFill>
                <a:effectLst/>
                <a:latin typeface="+mn-lt"/>
                <a:ea typeface="+mn-ea"/>
                <a:cs typeface="+mn-cs"/>
              </a:rPr>
              <a:t> such as M-Akiba requires deeper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07ADD4B-9A85-44B9-9BA1-46BDDB6A8C70}" type="slidenum">
              <a:rPr lang="en-KE" smtClean="0"/>
              <a:t>22</a:t>
            </a:fld>
            <a:endParaRPr lang="en-KE"/>
          </a:p>
        </p:txBody>
      </p:sp>
    </p:spTree>
    <p:extLst>
      <p:ext uri="{BB962C8B-B14F-4D97-AF65-F5344CB8AC3E}">
        <p14:creationId xmlns:p14="http://schemas.microsoft.com/office/powerpoint/2010/main" val="4072976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 inability to afford insurance has been cited as the main reason as to why most Kenyans lack insurance cover in 2019 as compared to 2016 where the major reason was lack of understanding insurance products </a:t>
            </a:r>
          </a:p>
        </p:txBody>
      </p:sp>
      <p:sp>
        <p:nvSpPr>
          <p:cNvPr id="4" name="Slide Number Placeholder 3"/>
          <p:cNvSpPr>
            <a:spLocks noGrp="1"/>
          </p:cNvSpPr>
          <p:nvPr>
            <p:ph type="sldNum" sz="quarter" idx="5"/>
          </p:nvPr>
        </p:nvSpPr>
        <p:spPr/>
        <p:txBody>
          <a:bodyPr/>
          <a:lstStyle/>
          <a:p>
            <a:fld id="{207ADD4B-9A85-44B9-9BA1-46BDDB6A8C70}" type="slidenum">
              <a:rPr lang="en-KE" smtClean="0"/>
              <a:t>23</a:t>
            </a:fld>
            <a:endParaRPr lang="en-KE"/>
          </a:p>
        </p:txBody>
      </p:sp>
    </p:spTree>
    <p:extLst>
      <p:ext uri="{BB962C8B-B14F-4D97-AF65-F5344CB8AC3E}">
        <p14:creationId xmlns:p14="http://schemas.microsoft.com/office/powerpoint/2010/main" val="13613843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 money has emerged as a dominant channel for paying insurance premiums, especially in rural areas </a:t>
            </a:r>
          </a:p>
        </p:txBody>
      </p:sp>
      <p:sp>
        <p:nvSpPr>
          <p:cNvPr id="4" name="Slide Number Placeholder 3"/>
          <p:cNvSpPr>
            <a:spLocks noGrp="1"/>
          </p:cNvSpPr>
          <p:nvPr>
            <p:ph type="sldNum" sz="quarter" idx="5"/>
          </p:nvPr>
        </p:nvSpPr>
        <p:spPr/>
        <p:txBody>
          <a:bodyPr/>
          <a:lstStyle/>
          <a:p>
            <a:fld id="{207ADD4B-9A85-44B9-9BA1-46BDDB6A8C70}" type="slidenum">
              <a:rPr lang="en-KE" smtClean="0"/>
              <a:t>24</a:t>
            </a:fld>
            <a:endParaRPr lang="en-KE"/>
          </a:p>
        </p:txBody>
      </p:sp>
    </p:spTree>
    <p:extLst>
      <p:ext uri="{BB962C8B-B14F-4D97-AF65-F5344CB8AC3E}">
        <p14:creationId xmlns:p14="http://schemas.microsoft.com/office/powerpoint/2010/main" val="1705560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Slightly over 30 percent of the respondents cited lack of money, as the main reason why they cannot invest in securities </a:t>
            </a:r>
          </a:p>
        </p:txBody>
      </p:sp>
      <p:sp>
        <p:nvSpPr>
          <p:cNvPr id="4" name="Slide Number Placeholder 3"/>
          <p:cNvSpPr>
            <a:spLocks noGrp="1"/>
          </p:cNvSpPr>
          <p:nvPr>
            <p:ph type="sldNum" sz="quarter" idx="5"/>
          </p:nvPr>
        </p:nvSpPr>
        <p:spPr/>
        <p:txBody>
          <a:bodyPr/>
          <a:lstStyle/>
          <a:p>
            <a:fld id="{207ADD4B-9A85-44B9-9BA1-46BDDB6A8C70}" type="slidenum">
              <a:rPr lang="en-KE" smtClean="0"/>
              <a:t>25</a:t>
            </a:fld>
            <a:endParaRPr lang="en-KE"/>
          </a:p>
        </p:txBody>
      </p:sp>
    </p:spTree>
    <p:extLst>
      <p:ext uri="{BB962C8B-B14F-4D97-AF65-F5344CB8AC3E}">
        <p14:creationId xmlns:p14="http://schemas.microsoft.com/office/powerpoint/2010/main" val="3770846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Cash is king in all transactions</a:t>
            </a:r>
          </a:p>
        </p:txBody>
      </p:sp>
      <p:sp>
        <p:nvSpPr>
          <p:cNvPr id="4" name="Slide Number Placeholder 3"/>
          <p:cNvSpPr>
            <a:spLocks noGrp="1"/>
          </p:cNvSpPr>
          <p:nvPr>
            <p:ph type="sldNum" sz="quarter" idx="5"/>
          </p:nvPr>
        </p:nvSpPr>
        <p:spPr/>
        <p:txBody>
          <a:bodyPr/>
          <a:lstStyle/>
          <a:p>
            <a:fld id="{207ADD4B-9A85-44B9-9BA1-46BDDB6A8C70}" type="slidenum">
              <a:rPr lang="en-KE" smtClean="0"/>
              <a:t>26</a:t>
            </a:fld>
            <a:endParaRPr lang="en-KE"/>
          </a:p>
        </p:txBody>
      </p:sp>
    </p:spTree>
    <p:extLst>
      <p:ext uri="{BB962C8B-B14F-4D97-AF65-F5344CB8AC3E}">
        <p14:creationId xmlns:p14="http://schemas.microsoft.com/office/powerpoint/2010/main" val="774269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 money was mainly used for deposits and withdrawals and safe keeping.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Fraud and system downtime were reported as the main challenges that face users  </a:t>
            </a:r>
          </a:p>
        </p:txBody>
      </p:sp>
      <p:sp>
        <p:nvSpPr>
          <p:cNvPr id="4" name="Slide Number Placeholder 3"/>
          <p:cNvSpPr>
            <a:spLocks noGrp="1"/>
          </p:cNvSpPr>
          <p:nvPr>
            <p:ph type="sldNum" sz="quarter" idx="5"/>
          </p:nvPr>
        </p:nvSpPr>
        <p:spPr/>
        <p:txBody>
          <a:bodyPr/>
          <a:lstStyle/>
          <a:p>
            <a:fld id="{207ADD4B-9A85-44B9-9BA1-46BDDB6A8C70}" type="slidenum">
              <a:rPr lang="en-KE" smtClean="0"/>
              <a:t>27</a:t>
            </a:fld>
            <a:endParaRPr lang="en-KE"/>
          </a:p>
        </p:txBody>
      </p:sp>
    </p:spTree>
    <p:extLst>
      <p:ext uri="{BB962C8B-B14F-4D97-AF65-F5344CB8AC3E}">
        <p14:creationId xmlns:p14="http://schemas.microsoft.com/office/powerpoint/2010/main" val="38105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As</a:t>
            </a:r>
            <a:r>
              <a:rPr lang="en-GB" baseline="0" dirty="0"/>
              <a:t> the previous slides have shown, the financial sector has made strong strides in bringing formal financial services to Kenyans, with three quarters of the adult population now having formal accounts. </a:t>
            </a:r>
          </a:p>
          <a:p>
            <a:pPr marL="171450" indent="-171450">
              <a:buFont typeface="Arial" panose="020B0604020202020204" pitchFamily="34" charset="0"/>
              <a:buChar char="•"/>
            </a:pPr>
            <a:r>
              <a:rPr lang="en-GB" baseline="0" dirty="0"/>
              <a:t>Given the success in financial access, we need to start asking ourselves, how relevant are these services in people’s daily lives, and to what extent are they contributing to improved livelihoods for Kenyans?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The financial diaries tell us that low-income Kenyan households intermediate 128% of their income through financial devices, and use a median of 14 different financial solutions to accomplish this.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To what extent are formal providers contributing to the rich financial lives of Kenya’s majority? </a:t>
            </a:r>
            <a:r>
              <a:rPr lang="en-GB" sz="1200" kern="1200" dirty="0" err="1">
                <a:solidFill>
                  <a:schemeClr val="tx1"/>
                </a:solidFill>
                <a:effectLst/>
                <a:latin typeface="+mn-lt"/>
                <a:ea typeface="+mn-ea"/>
                <a:cs typeface="+mn-cs"/>
              </a:rPr>
              <a:t>FinAccess</a:t>
            </a:r>
            <a:r>
              <a:rPr lang="en-GB" sz="1200" kern="1200" dirty="0">
                <a:solidFill>
                  <a:schemeClr val="tx1"/>
                </a:solidFill>
                <a:effectLst/>
                <a:latin typeface="+mn-lt"/>
                <a:ea typeface="+mn-ea"/>
                <a:cs typeface="+mn-cs"/>
              </a:rPr>
              <a:t> is a much cruder instrument than the financial diaries and it cannot answer these questions in detail. However, it can give us some broad brush statistics. </a:t>
            </a:r>
          </a:p>
          <a:p>
            <a:endParaRPr lang="en-GB" baseline="0" dirty="0"/>
          </a:p>
        </p:txBody>
      </p:sp>
      <p:sp>
        <p:nvSpPr>
          <p:cNvPr id="4" name="Slide Number Placeholder 3"/>
          <p:cNvSpPr>
            <a:spLocks noGrp="1"/>
          </p:cNvSpPr>
          <p:nvPr>
            <p:ph type="sldNum" sz="quarter" idx="10"/>
          </p:nvPr>
        </p:nvSpPr>
        <p:spPr/>
        <p:txBody>
          <a:bodyPr/>
          <a:lstStyle/>
          <a:p>
            <a:fld id="{CD5E6E42-5D35-43CA-ABCB-8AFCFC2CA174}" type="slidenum">
              <a:rPr lang="en-GB" smtClean="0"/>
              <a:t>28</a:t>
            </a:fld>
            <a:endParaRPr lang="en-GB"/>
          </a:p>
        </p:txBody>
      </p:sp>
    </p:spTree>
    <p:extLst>
      <p:ext uri="{BB962C8B-B14F-4D97-AF65-F5344CB8AC3E}">
        <p14:creationId xmlns:p14="http://schemas.microsoft.com/office/powerpoint/2010/main" val="13382274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Women are slightly more concerned about food, while men are slightly more concerned about livelihood (business/ farming etc.)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significant differences between urban and rural residents in putting food on the table, health and improving livelihoods.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Rural residents prioritize food, while urban residents put priorities on better health and improved livelihood</a:t>
            </a: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29</a:t>
            </a:fld>
            <a:endParaRPr lang="en-KE"/>
          </a:p>
        </p:txBody>
      </p:sp>
    </p:spTree>
    <p:extLst>
      <p:ext uri="{BB962C8B-B14F-4D97-AF65-F5344CB8AC3E}">
        <p14:creationId xmlns:p14="http://schemas.microsoft.com/office/powerpoint/2010/main" val="3951922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62% of struggle to meet day-to-day needs in the past 12 months.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59 percent of Kenyans are working towards meeting their future goals </a:t>
            </a: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30</a:t>
            </a:fld>
            <a:endParaRPr lang="en-KE"/>
          </a:p>
        </p:txBody>
      </p:sp>
    </p:spTree>
    <p:extLst>
      <p:ext uri="{BB962C8B-B14F-4D97-AF65-F5344CB8AC3E}">
        <p14:creationId xmlns:p14="http://schemas.microsoft.com/office/powerpoint/2010/main" val="453536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F"/>
                </a:solidFill>
                <a:latin typeface="Calibri" panose="020F0502020204030204" pitchFamily="34" charset="0"/>
                <a:ea typeface="Calibri" panose="020F0502020204030204" pitchFamily="34" charset="0"/>
              </a:rPr>
              <a:t>Meeting</a:t>
            </a:r>
            <a:r>
              <a:rPr lang="en-US" spc="-11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day-to-day</a:t>
            </a:r>
            <a:r>
              <a:rPr lang="en-US" spc="-110"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needs</a:t>
            </a:r>
            <a:r>
              <a:rPr lang="en-US" spc="-110"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and</a:t>
            </a:r>
            <a:r>
              <a:rPr lang="en-US" spc="-11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keeping</a:t>
            </a:r>
            <a:r>
              <a:rPr lang="en-US" spc="-110"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money</a:t>
            </a:r>
            <a:r>
              <a:rPr lang="en-US" spc="-11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aside</a:t>
            </a:r>
            <a:r>
              <a:rPr lang="en-US" spc="-110"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for future goals depends on socio-economic status and resilience of income sources </a:t>
            </a:r>
            <a:endParaRPr lang="en-US" dirty="0"/>
          </a:p>
          <a:p>
            <a:pPr marL="171450" indent="-171450">
              <a:buFont typeface="Arial" panose="020B0604020202020204" pitchFamily="34" charset="0"/>
              <a:buChar char="•"/>
            </a:pP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31</a:t>
            </a:fld>
            <a:endParaRPr lang="en-KE"/>
          </a:p>
        </p:txBody>
      </p:sp>
    </p:spTree>
    <p:extLst>
      <p:ext uri="{BB962C8B-B14F-4D97-AF65-F5344CB8AC3E}">
        <p14:creationId xmlns:p14="http://schemas.microsoft.com/office/powerpoint/2010/main" val="3937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D5E6E42-5D35-43CA-ABCB-8AFCFC2CA174}" type="slidenum">
              <a:rPr lang="en-GB" smtClean="0"/>
              <a:t>3</a:t>
            </a:fld>
            <a:endParaRPr lang="en-GB"/>
          </a:p>
        </p:txBody>
      </p:sp>
    </p:spTree>
    <p:extLst>
      <p:ext uri="{BB962C8B-B14F-4D97-AF65-F5344CB8AC3E}">
        <p14:creationId xmlns:p14="http://schemas.microsoft.com/office/powerpoint/2010/main" val="230019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32</a:t>
            </a:fld>
            <a:endParaRPr lang="en-KE"/>
          </a:p>
        </p:txBody>
      </p:sp>
    </p:spTree>
    <p:extLst>
      <p:ext uri="{BB962C8B-B14F-4D97-AF65-F5344CB8AC3E}">
        <p14:creationId xmlns:p14="http://schemas.microsoft.com/office/powerpoint/2010/main" val="1206980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On how effective the choices were, most Kenyans reported that the formal financial solutions were effective in keeping money aside to meet future goals. Informal savings were considered as most effective in meeting day-to-day needs</a:t>
            </a:r>
            <a:endParaRPr lang="en-KE" dirty="0"/>
          </a:p>
        </p:txBody>
      </p:sp>
      <p:sp>
        <p:nvSpPr>
          <p:cNvPr id="4" name="Slide Number Placeholder 3"/>
          <p:cNvSpPr>
            <a:spLocks noGrp="1"/>
          </p:cNvSpPr>
          <p:nvPr>
            <p:ph type="sldNum" sz="quarter" idx="5"/>
          </p:nvPr>
        </p:nvSpPr>
        <p:spPr/>
        <p:txBody>
          <a:bodyPr/>
          <a:lstStyle/>
          <a:p>
            <a:fld id="{55AE880A-BF28-4CC3-B296-DF75A053C3C5}" type="slidenum">
              <a:rPr lang="en-KE" smtClean="0"/>
              <a:t>33</a:t>
            </a:fld>
            <a:endParaRPr lang="en-KE"/>
          </a:p>
        </p:txBody>
      </p:sp>
    </p:spTree>
    <p:extLst>
      <p:ext uri="{BB962C8B-B14F-4D97-AF65-F5344CB8AC3E}">
        <p14:creationId xmlns:p14="http://schemas.microsoft.com/office/powerpoint/2010/main" val="4020055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Financial health refers to the ability of Kenyans to use financial services for managing daily needs, protecting themselves from shocks and helping to achieve their main goals.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is measured through a multidimensional financial health index covering three dimensions ability to manage everyday finances, ability to cope with risk and ability to invest in livelihoods and future</a:t>
            </a:r>
            <a:endParaRPr lang="en-US" dirty="0"/>
          </a:p>
        </p:txBody>
      </p:sp>
      <p:sp>
        <p:nvSpPr>
          <p:cNvPr id="4" name="Slide Number Placeholder 3"/>
          <p:cNvSpPr>
            <a:spLocks noGrp="1"/>
          </p:cNvSpPr>
          <p:nvPr>
            <p:ph type="sldNum" sz="quarter" idx="10"/>
          </p:nvPr>
        </p:nvSpPr>
        <p:spPr/>
        <p:txBody>
          <a:bodyPr/>
          <a:lstStyle/>
          <a:p>
            <a:fld id="{CD5E6E42-5D35-43CA-ABCB-8AFCFC2CA174}" type="slidenum">
              <a:rPr lang="en-GB" smtClean="0"/>
              <a:t>34</a:t>
            </a:fld>
            <a:endParaRPr lang="en-GB"/>
          </a:p>
        </p:txBody>
      </p:sp>
    </p:spTree>
    <p:extLst>
      <p:ext uri="{BB962C8B-B14F-4D97-AF65-F5344CB8AC3E}">
        <p14:creationId xmlns:p14="http://schemas.microsoft.com/office/powerpoint/2010/main" val="12092928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financial health index across the population shows a marked decline since 2016.</a:t>
            </a:r>
          </a:p>
          <a:p>
            <a:pPr marL="171450" indent="-171450">
              <a:buFont typeface="Arial" panose="020B0604020202020204" pitchFamily="34" charset="0"/>
              <a:buChar char="•"/>
            </a:pPr>
            <a:r>
              <a:rPr lang="en-GB" dirty="0"/>
              <a:t>This may be because of a general tightening of economic conditions for many- reflected also in a higher proportion who say their financial lives have worsened.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b="1" dirty="0"/>
              <a:t>Statistical abstract (2018) also shows some indications of economic stress across different sectors as well as price increases in food and fuel…</a:t>
            </a:r>
          </a:p>
          <a:p>
            <a:pPr marL="0" indent="0">
              <a:buFont typeface="Arial" panose="020B0604020202020204" pitchFamily="34" charset="0"/>
              <a:buNone/>
            </a:pPr>
            <a:endParaRPr lang="en-GB" dirty="0"/>
          </a:p>
          <a:p>
            <a:pPr lvl="0"/>
            <a:r>
              <a:rPr lang="en-KE" sz="1200" kern="1200" dirty="0">
                <a:solidFill>
                  <a:schemeClr val="tx1"/>
                </a:solidFill>
                <a:effectLst/>
                <a:latin typeface="+mn-lt"/>
                <a:ea typeface="+mn-ea"/>
                <a:cs typeface="+mn-cs"/>
              </a:rPr>
              <a:t>The price index of food and non-alcoholic beverages increased by just under </a:t>
            </a:r>
            <a:r>
              <a:rPr lang="en-KE" sz="1200" b="1" kern="1200" dirty="0">
                <a:solidFill>
                  <a:schemeClr val="tx1"/>
                </a:solidFill>
                <a:effectLst/>
                <a:latin typeface="+mn-lt"/>
                <a:ea typeface="+mn-ea"/>
                <a:cs typeface="+mn-cs"/>
              </a:rPr>
              <a:t>16% </a:t>
            </a:r>
            <a:r>
              <a:rPr lang="en-KE" sz="1200" kern="1200" dirty="0">
                <a:solidFill>
                  <a:schemeClr val="tx1"/>
                </a:solidFill>
                <a:effectLst/>
                <a:latin typeface="+mn-lt"/>
                <a:ea typeface="+mn-ea"/>
                <a:cs typeface="+mn-cs"/>
              </a:rPr>
              <a:t>from January 2016 to December 2017 (TABLE 3.20) This seems to have particularly affected low income urban dwellers with in increase in the </a:t>
            </a:r>
            <a:r>
              <a:rPr lang="en-GB" sz="1200" kern="1200" dirty="0">
                <a:solidFill>
                  <a:schemeClr val="tx1"/>
                </a:solidFill>
                <a:effectLst/>
                <a:latin typeface="+mn-lt"/>
                <a:ea typeface="+mn-ea"/>
                <a:cs typeface="+mn-cs"/>
              </a:rPr>
              <a:t>price index for the </a:t>
            </a:r>
            <a:r>
              <a:rPr lang="en-KE" sz="1200" kern="1200" dirty="0">
                <a:solidFill>
                  <a:schemeClr val="tx1"/>
                </a:solidFill>
                <a:effectLst/>
                <a:latin typeface="+mn-lt"/>
                <a:ea typeface="+mn-ea"/>
                <a:cs typeface="+mn-cs"/>
              </a:rPr>
              <a:t>low income population of Nairobi of just under 20%</a:t>
            </a:r>
          </a:p>
          <a:p>
            <a:pPr marL="0" marR="0" lvl="0" indent="0" algn="l" defTabSz="914400" rtl="0" eaLnBrk="1" fontAlgn="auto" latinLnBrk="0" hangingPunct="1">
              <a:lnSpc>
                <a:spcPct val="100000"/>
              </a:lnSpc>
              <a:spcBef>
                <a:spcPts val="0"/>
              </a:spcBef>
              <a:spcAft>
                <a:spcPts val="0"/>
              </a:spcAft>
              <a:buClrTx/>
              <a:buSzTx/>
              <a:buFontTx/>
              <a:buNone/>
              <a:tabLst/>
              <a:defRPr/>
            </a:pPr>
            <a:r>
              <a:rPr lang="en-KE" sz="1200" kern="1200" dirty="0">
                <a:solidFill>
                  <a:schemeClr val="tx1"/>
                </a:solidFill>
                <a:effectLst/>
                <a:latin typeface="+mn-lt"/>
                <a:ea typeface="+mn-ea"/>
                <a:cs typeface="+mn-cs"/>
              </a:rPr>
              <a:t>The average price of petrol (super) increased by just under </a:t>
            </a:r>
            <a:r>
              <a:rPr lang="en-KE" sz="1200" b="1" kern="1200" dirty="0">
                <a:solidFill>
                  <a:schemeClr val="tx1"/>
                </a:solidFill>
                <a:effectLst/>
                <a:latin typeface="+mn-lt"/>
                <a:ea typeface="+mn-ea"/>
                <a:cs typeface="+mn-cs"/>
              </a:rPr>
              <a:t>11% </a:t>
            </a:r>
            <a:r>
              <a:rPr lang="en-KE" sz="1200" kern="1200" dirty="0">
                <a:solidFill>
                  <a:schemeClr val="tx1"/>
                </a:solidFill>
                <a:effectLst/>
                <a:latin typeface="+mn-lt"/>
                <a:ea typeface="+mn-ea"/>
                <a:cs typeface="+mn-cs"/>
              </a:rPr>
              <a:t>from 2016 to 2017 (TABLE 3.21)</a:t>
            </a:r>
          </a:p>
          <a:p>
            <a:pPr lvl="0"/>
            <a:endParaRPr lang="en-GB" sz="1200" kern="1200" dirty="0">
              <a:solidFill>
                <a:schemeClr val="tx1"/>
              </a:solidFill>
              <a:effectLst/>
              <a:latin typeface="+mn-lt"/>
              <a:ea typeface="+mn-ea"/>
              <a:cs typeface="+mn-cs"/>
            </a:endParaRPr>
          </a:p>
          <a:p>
            <a:pPr lvl="0"/>
            <a:r>
              <a:rPr lang="en-KE" sz="1200" kern="1200" dirty="0">
                <a:solidFill>
                  <a:schemeClr val="tx1"/>
                </a:solidFill>
                <a:effectLst/>
                <a:latin typeface="+mn-lt"/>
                <a:ea typeface="+mn-ea"/>
                <a:cs typeface="+mn-cs"/>
              </a:rPr>
              <a:t>Public sector earnings growth from agriculture and forestry slowed to 1.5% between 2016 - 2017. The average  year on year growth between 2013 and 2017 was 10.7% (TABLE 3.8)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KE" sz="1200" kern="1200" dirty="0">
                <a:solidFill>
                  <a:schemeClr val="tx1"/>
                </a:solidFill>
                <a:effectLst/>
                <a:latin typeface="+mn-lt"/>
                <a:ea typeface="+mn-ea"/>
                <a:cs typeface="+mn-cs"/>
              </a:rPr>
              <a:t>Wage employment in private agriculture, forestry and fishing fell by around 1.6% (TABLE 3.3a)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KE" sz="1200" kern="1200" dirty="0">
                <a:solidFill>
                  <a:schemeClr val="tx1"/>
                </a:solidFill>
                <a:effectLst/>
                <a:latin typeface="+mn-lt"/>
                <a:ea typeface="+mn-ea"/>
                <a:cs typeface="+mn-cs"/>
              </a:rPr>
              <a:t>0.6% year on year decrease in earnings in the public sector </a:t>
            </a:r>
            <a:r>
              <a:rPr lang="en-GB" sz="1200" kern="1200" dirty="0">
                <a:solidFill>
                  <a:schemeClr val="tx1"/>
                </a:solidFill>
                <a:effectLst/>
                <a:latin typeface="+mn-lt"/>
                <a:ea typeface="+mn-ea"/>
                <a:cs typeface="+mn-cs"/>
              </a:rPr>
              <a:t>from</a:t>
            </a:r>
            <a:r>
              <a:rPr lang="en-KE" sz="1200" kern="1200" dirty="0">
                <a:solidFill>
                  <a:schemeClr val="tx1"/>
                </a:solidFill>
                <a:effectLst/>
                <a:latin typeface="+mn-lt"/>
                <a:ea typeface="+mn-ea"/>
                <a:cs typeface="+mn-cs"/>
              </a:rPr>
              <a:t> manufacturing. This compares with an average year on year increase of 11.2% between 2013 - 2016</a:t>
            </a:r>
          </a:p>
          <a:p>
            <a:pPr marL="0" indent="0">
              <a:buFont typeface="Arial" panose="020B0604020202020204" pitchFamily="34" charset="0"/>
              <a:buNone/>
            </a:pPr>
            <a:endParaRPr lang="en-GB" dirty="0"/>
          </a:p>
          <a:p>
            <a:pPr marL="0" indent="0">
              <a:buFont typeface="Arial" panose="020B0604020202020204" pitchFamily="34" charset="0"/>
              <a:buNone/>
            </a:pP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35</a:t>
            </a:fld>
            <a:endParaRPr lang="en-KE"/>
          </a:p>
        </p:txBody>
      </p:sp>
    </p:spTree>
    <p:extLst>
      <p:ext uri="{BB962C8B-B14F-4D97-AF65-F5344CB8AC3E}">
        <p14:creationId xmlns:p14="http://schemas.microsoft.com/office/powerpoint/2010/main" val="1589168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Adult population with formal employment and or owning a business were more financially healthy compared to the those engaged in other sources of livelihood</a:t>
            </a:r>
            <a:endParaRPr lang="en-KE" dirty="0"/>
          </a:p>
        </p:txBody>
      </p:sp>
      <p:sp>
        <p:nvSpPr>
          <p:cNvPr id="4" name="Slide Number Placeholder 3"/>
          <p:cNvSpPr>
            <a:spLocks noGrp="1"/>
          </p:cNvSpPr>
          <p:nvPr>
            <p:ph type="sldNum" sz="quarter" idx="5"/>
          </p:nvPr>
        </p:nvSpPr>
        <p:spPr/>
        <p:txBody>
          <a:bodyPr/>
          <a:lstStyle/>
          <a:p>
            <a:fld id="{07887B4D-1B9D-4C9C-8A70-6FA63155C516}" type="slidenum">
              <a:rPr lang="en-KE" smtClean="0"/>
              <a:t>36</a:t>
            </a:fld>
            <a:endParaRPr lang="en-KE"/>
          </a:p>
        </p:txBody>
      </p:sp>
    </p:spTree>
    <p:extLst>
      <p:ext uri="{BB962C8B-B14F-4D97-AF65-F5344CB8AC3E}">
        <p14:creationId xmlns:p14="http://schemas.microsoft.com/office/powerpoint/2010/main" val="450460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37</a:t>
            </a:fld>
            <a:endParaRPr lang="en-GB"/>
          </a:p>
        </p:txBody>
      </p:sp>
    </p:spTree>
    <p:extLst>
      <p:ext uri="{BB962C8B-B14F-4D97-AF65-F5344CB8AC3E}">
        <p14:creationId xmlns:p14="http://schemas.microsoft.com/office/powerpoint/2010/main" val="3142616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Financial literacy is a combination of awareness, knowledge, skill, attitude and </a:t>
            </a:r>
            <a:r>
              <a:rPr lang="en-US" sz="1200" kern="1200" dirty="0" err="1">
                <a:solidFill>
                  <a:schemeClr val="tx1"/>
                </a:solidFill>
                <a:effectLst/>
                <a:latin typeface="+mn-lt"/>
                <a:ea typeface="+mn-ea"/>
                <a:cs typeface="+mn-cs"/>
              </a:rPr>
              <a:t>behaviour</a:t>
            </a:r>
            <a:r>
              <a:rPr lang="en-US" sz="1200" kern="1200" dirty="0">
                <a:solidFill>
                  <a:schemeClr val="tx1"/>
                </a:solidFill>
                <a:effectLst/>
                <a:latin typeface="+mn-lt"/>
                <a:ea typeface="+mn-ea"/>
                <a:cs typeface="+mn-cs"/>
              </a:rPr>
              <a:t> necessary to make sound financial decisions.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Sources of financial advice for individuals are indicative of attitude and trust in an institution(s) or person(s).</a:t>
            </a:r>
          </a:p>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38</a:t>
            </a:fld>
            <a:endParaRPr lang="en-GB"/>
          </a:p>
        </p:txBody>
      </p:sp>
    </p:spTree>
    <p:extLst>
      <p:ext uri="{BB962C8B-B14F-4D97-AF65-F5344CB8AC3E}">
        <p14:creationId xmlns:p14="http://schemas.microsoft.com/office/powerpoint/2010/main" val="738801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residents in rural areas (42.2 %) depend on their own knowledge in decision making on financial matters compared to 35.8 percent in urban areas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46.1% of the population with no education and 41.6% with primary education relied on their own knowledge, in decision making on financial issues </a:t>
            </a: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39</a:t>
            </a:fld>
            <a:endParaRPr lang="en-GB"/>
          </a:p>
        </p:txBody>
      </p:sp>
    </p:spTree>
    <p:extLst>
      <p:ext uri="{BB962C8B-B14F-4D97-AF65-F5344CB8AC3E}">
        <p14:creationId xmlns:p14="http://schemas.microsoft.com/office/powerpoint/2010/main" val="1586901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Only 20 percent of the adult population considered betting as a good income source.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More Kenyans in rural areas (69.5%) than 67.9 percent in urban areas do not consider gambling as good way of making money </a:t>
            </a: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40</a:t>
            </a:fld>
            <a:endParaRPr lang="en-GB"/>
          </a:p>
        </p:txBody>
      </p:sp>
    </p:spTree>
    <p:extLst>
      <p:ext uri="{BB962C8B-B14F-4D97-AF65-F5344CB8AC3E}">
        <p14:creationId xmlns:p14="http://schemas.microsoft.com/office/powerpoint/2010/main" val="32174513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Consumer protection practices entail maintaining financial system integrity and safeguarding consumers against malpractices such as fraud, unfair pricing and lack of complaint resolution.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downward trend in the instances of lost money by type of institution or device.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Mobile money reported the highest incidence of money lost over all the three surveys.</a:t>
            </a: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41</a:t>
            </a:fld>
            <a:endParaRPr lang="en-GB"/>
          </a:p>
        </p:txBody>
      </p:sp>
    </p:spTree>
    <p:extLst>
      <p:ext uri="{BB962C8B-B14F-4D97-AF65-F5344CB8AC3E}">
        <p14:creationId xmlns:p14="http://schemas.microsoft.com/office/powerpoint/2010/main" val="59544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Formal</a:t>
            </a:r>
            <a:r>
              <a:rPr lang="en-GB" baseline="0" dirty="0"/>
              <a:t> financial inclusion has expanded significantly.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Exclusion rate down to 11% in 2019 from 41% 2006 while use of informal sources declined to 6% from 32% in 2006 . </a:t>
            </a:r>
            <a:endParaRPr lang="en-GB" dirty="0"/>
          </a:p>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5</a:t>
            </a:fld>
            <a:endParaRPr lang="en-GB"/>
          </a:p>
        </p:txBody>
      </p:sp>
    </p:spTree>
    <p:extLst>
      <p:ext uri="{BB962C8B-B14F-4D97-AF65-F5344CB8AC3E}">
        <p14:creationId xmlns:p14="http://schemas.microsoft.com/office/powerpoint/2010/main" val="714501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42</a:t>
            </a:fld>
            <a:endParaRPr lang="en-GB"/>
          </a:p>
        </p:txBody>
      </p:sp>
    </p:spTree>
    <p:extLst>
      <p:ext uri="{BB962C8B-B14F-4D97-AF65-F5344CB8AC3E}">
        <p14:creationId xmlns:p14="http://schemas.microsoft.com/office/powerpoint/2010/main" val="1144961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43</a:t>
            </a:fld>
            <a:endParaRPr lang="en-GB"/>
          </a:p>
        </p:txBody>
      </p:sp>
    </p:spTree>
    <p:extLst>
      <p:ext uri="{BB962C8B-B14F-4D97-AF65-F5344CB8AC3E}">
        <p14:creationId xmlns:p14="http://schemas.microsoft.com/office/powerpoint/2010/main" val="12810772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44</a:t>
            </a:fld>
            <a:endParaRPr lang="en-GB"/>
          </a:p>
        </p:txBody>
      </p:sp>
    </p:spTree>
    <p:extLst>
      <p:ext uri="{BB962C8B-B14F-4D97-AF65-F5344CB8AC3E}">
        <p14:creationId xmlns:p14="http://schemas.microsoft.com/office/powerpoint/2010/main" val="642601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Formalization</a:t>
            </a:r>
            <a:r>
              <a:rPr lang="en-GB" baseline="0" dirty="0"/>
              <a:t> of  financial services and products key to inclusive growth.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Mobile money has acted as an ‘on-ramp’ for formal financial inclusion - driving digital finance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Inclusion gaps still persist – male/female, education level, wealth quintile, residence</a:t>
            </a:r>
            <a:endParaRPr lang="en-GB" baseline="0" dirty="0"/>
          </a:p>
        </p:txBody>
      </p:sp>
      <p:sp>
        <p:nvSpPr>
          <p:cNvPr id="4" name="Slide Number Placeholder 3"/>
          <p:cNvSpPr>
            <a:spLocks noGrp="1"/>
          </p:cNvSpPr>
          <p:nvPr>
            <p:ph type="sldNum" sz="quarter" idx="10"/>
          </p:nvPr>
        </p:nvSpPr>
        <p:spPr/>
        <p:txBody>
          <a:bodyPr/>
          <a:lstStyle/>
          <a:p>
            <a:fld id="{CD5E6E42-5D35-43CA-ABCB-8AFCFC2CA174}" type="slidenum">
              <a:rPr lang="en-GB" smtClean="0"/>
              <a:t>6</a:t>
            </a:fld>
            <a:endParaRPr lang="en-GB"/>
          </a:p>
        </p:txBody>
      </p:sp>
    </p:spTree>
    <p:extLst>
      <p:ext uri="{BB962C8B-B14F-4D97-AF65-F5344CB8AC3E}">
        <p14:creationId xmlns:p14="http://schemas.microsoft.com/office/powerpoint/2010/main" val="115920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Significant</a:t>
            </a:r>
            <a:r>
              <a:rPr lang="en-GB" baseline="0" dirty="0"/>
              <a:t> progress in narrowing gap between males and females (sex) and rural/urban divide but economic differences still high in access to financial services and products</a:t>
            </a:r>
          </a:p>
        </p:txBody>
      </p:sp>
      <p:sp>
        <p:nvSpPr>
          <p:cNvPr id="4" name="Slide Number Placeholder 3"/>
          <p:cNvSpPr>
            <a:spLocks noGrp="1"/>
          </p:cNvSpPr>
          <p:nvPr>
            <p:ph type="sldNum" sz="quarter" idx="10"/>
          </p:nvPr>
        </p:nvSpPr>
        <p:spPr/>
        <p:txBody>
          <a:bodyPr/>
          <a:lstStyle/>
          <a:p>
            <a:fld id="{CD5E6E42-5D35-43CA-ABCB-8AFCFC2CA174}" type="slidenum">
              <a:rPr lang="en-GB" smtClean="0"/>
              <a:t>7</a:t>
            </a:fld>
            <a:endParaRPr lang="en-GB"/>
          </a:p>
        </p:txBody>
      </p:sp>
    </p:spTree>
    <p:extLst>
      <p:ext uri="{BB962C8B-B14F-4D97-AF65-F5344CB8AC3E}">
        <p14:creationId xmlns:p14="http://schemas.microsoft.com/office/powerpoint/2010/main" val="341886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Formalization</a:t>
            </a:r>
            <a:r>
              <a:rPr lang="en-GB" baseline="0" dirty="0"/>
              <a:t> of  financial services and products key to inclusive growth.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Significant drop in exclusion</a:t>
            </a:r>
            <a:r>
              <a:rPr lang="en-US" sz="1200" kern="1200" baseline="0" dirty="0">
                <a:solidFill>
                  <a:schemeClr val="tx1"/>
                </a:solidFill>
                <a:effectLst/>
                <a:latin typeface="+mn-lt"/>
                <a:ea typeface="+mn-ea"/>
                <a:cs typeface="+mn-cs"/>
              </a:rPr>
              <a:t> rates of </a:t>
            </a:r>
            <a:r>
              <a:rPr lang="en-US" sz="1200" kern="1200" dirty="0">
                <a:solidFill>
                  <a:schemeClr val="tx1"/>
                </a:solidFill>
                <a:effectLst/>
                <a:latin typeface="+mn-lt"/>
                <a:ea typeface="+mn-ea"/>
                <a:cs typeface="+mn-cs"/>
              </a:rPr>
              <a:t>North Eastern, Upper Eastern and Coastal regions.</a:t>
            </a:r>
          </a:p>
        </p:txBody>
      </p:sp>
      <p:sp>
        <p:nvSpPr>
          <p:cNvPr id="4" name="Slide Number Placeholder 3"/>
          <p:cNvSpPr>
            <a:spLocks noGrp="1"/>
          </p:cNvSpPr>
          <p:nvPr>
            <p:ph type="sldNum" sz="quarter" idx="10"/>
          </p:nvPr>
        </p:nvSpPr>
        <p:spPr/>
        <p:txBody>
          <a:bodyPr/>
          <a:lstStyle/>
          <a:p>
            <a:fld id="{CD5E6E42-5D35-43CA-ABCB-8AFCFC2CA174}" type="slidenum">
              <a:rPr lang="en-GB" smtClean="0"/>
              <a:t>8</a:t>
            </a:fld>
            <a:endParaRPr lang="en-GB"/>
          </a:p>
        </p:txBody>
      </p:sp>
    </p:spTree>
    <p:extLst>
      <p:ext uri="{BB962C8B-B14F-4D97-AF65-F5344CB8AC3E}">
        <p14:creationId xmlns:p14="http://schemas.microsoft.com/office/powerpoint/2010/main" val="160857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90" kern="1200" dirty="0">
                <a:solidFill>
                  <a:schemeClr val="tx1"/>
                </a:solidFill>
                <a:effectLst/>
                <a:latin typeface="+mn-lt"/>
                <a:ea typeface="+mn-ea"/>
                <a:cs typeface="+mn-cs"/>
              </a:rPr>
              <a:t>Rapid uptake of mobile money is key driver to growth in formal inclusion, with almost all those who are formally included having a mobile money account.</a:t>
            </a:r>
          </a:p>
          <a:p>
            <a:pPr marL="171450" indent="-171450">
              <a:buFont typeface="Arial" panose="020B0604020202020204" pitchFamily="34" charset="0"/>
              <a:buChar char="•"/>
            </a:pPr>
            <a:r>
              <a:rPr lang="en-GB" sz="1090" kern="1200" dirty="0">
                <a:solidFill>
                  <a:schemeClr val="tx1"/>
                </a:solidFill>
                <a:effectLst/>
                <a:latin typeface="+mn-lt"/>
                <a:ea typeface="+mn-ea"/>
                <a:cs typeface="+mn-cs"/>
              </a:rPr>
              <a:t> While 79% of the population are registered mobile money account holders, 88% of the population have access to mobile money directly</a:t>
            </a:r>
            <a:r>
              <a:rPr lang="en-GB" sz="1090" kern="1200" baseline="0" dirty="0">
                <a:solidFill>
                  <a:schemeClr val="tx1"/>
                </a:solidFill>
                <a:effectLst/>
                <a:latin typeface="+mn-lt"/>
                <a:ea typeface="+mn-ea"/>
                <a:cs typeface="+mn-cs"/>
              </a:rPr>
              <a:t> or indirectly</a:t>
            </a:r>
            <a:r>
              <a:rPr lang="en-GB" sz="1090" kern="1200" dirty="0">
                <a:solidFill>
                  <a:schemeClr val="tx1"/>
                </a:solidFill>
                <a:effectLst/>
                <a:latin typeface="+mn-lt"/>
                <a:ea typeface="+mn-ea"/>
                <a:cs typeface="+mn-cs"/>
              </a:rPr>
              <a:t>.</a:t>
            </a:r>
            <a:endParaRPr lang="en-KE" sz="1090" dirty="0"/>
          </a:p>
        </p:txBody>
      </p:sp>
      <p:sp>
        <p:nvSpPr>
          <p:cNvPr id="4" name="Slide Number Placeholder 3"/>
          <p:cNvSpPr>
            <a:spLocks noGrp="1"/>
          </p:cNvSpPr>
          <p:nvPr>
            <p:ph type="sldNum" sz="quarter" idx="5"/>
          </p:nvPr>
        </p:nvSpPr>
        <p:spPr/>
        <p:txBody>
          <a:bodyPr/>
          <a:lstStyle/>
          <a:p>
            <a:fld id="{207ADD4B-9A85-44B9-9BA1-46BDDB6A8C70}" type="slidenum">
              <a:rPr lang="en-KE" smtClean="0"/>
              <a:t>9</a:t>
            </a:fld>
            <a:endParaRPr lang="en-KE"/>
          </a:p>
        </p:txBody>
      </p:sp>
    </p:spTree>
    <p:extLst>
      <p:ext uri="{BB962C8B-B14F-4D97-AF65-F5344CB8AC3E}">
        <p14:creationId xmlns:p14="http://schemas.microsoft.com/office/powerpoint/2010/main" val="3124624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Kenya is ranked highly in financial inclusion, second only to Seychelles and South Africa </a:t>
            </a:r>
            <a:endParaRPr lang="en-GB" dirty="0"/>
          </a:p>
        </p:txBody>
      </p:sp>
      <p:sp>
        <p:nvSpPr>
          <p:cNvPr id="4" name="Slide Number Placeholder 3"/>
          <p:cNvSpPr>
            <a:spLocks noGrp="1"/>
          </p:cNvSpPr>
          <p:nvPr>
            <p:ph type="sldNum" sz="quarter" idx="10"/>
          </p:nvPr>
        </p:nvSpPr>
        <p:spPr/>
        <p:txBody>
          <a:bodyPr/>
          <a:lstStyle/>
          <a:p>
            <a:fld id="{CD5E6E42-5D35-43CA-ABCB-8AFCFC2CA174}" type="slidenum">
              <a:rPr lang="en-GB" smtClean="0"/>
              <a:t>10</a:t>
            </a:fld>
            <a:endParaRPr lang="en-GB"/>
          </a:p>
        </p:txBody>
      </p:sp>
    </p:spTree>
    <p:extLst>
      <p:ext uri="{BB962C8B-B14F-4D97-AF65-F5344CB8AC3E}">
        <p14:creationId xmlns:p14="http://schemas.microsoft.com/office/powerpoint/2010/main" val="1612305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5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677144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281837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983" y="2443983"/>
            <a:ext cx="7543801"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1" y="6459786"/>
            <a:ext cx="1854203" cy="365125"/>
          </a:xfrm>
          <a:prstGeom prst="rect">
            <a:avLst/>
          </a:prstGeom>
        </p:spPr>
        <p:txBody>
          <a:bodyPr/>
          <a:lstStyle/>
          <a:p>
            <a:endParaRPr lang="en-GB"/>
          </a:p>
        </p:txBody>
      </p:sp>
      <p:sp>
        <p:nvSpPr>
          <p:cNvPr id="5" name="Footer Placeholder 4"/>
          <p:cNvSpPr>
            <a:spLocks noGrp="1"/>
          </p:cNvSpPr>
          <p:nvPr>
            <p:ph type="ftr" sz="quarter" idx="11"/>
          </p:nvPr>
        </p:nvSpPr>
        <p:spPr>
          <a:xfrm>
            <a:off x="2764639" y="6459786"/>
            <a:ext cx="3617103"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697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764791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GB"/>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341036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22961" y="6459786"/>
            <a:ext cx="1854203" cy="365125"/>
          </a:xfrm>
          <a:prstGeom prst="rect">
            <a:avLst/>
          </a:prstGeom>
        </p:spPr>
        <p:txBody>
          <a:bodyPr/>
          <a:lstStyle/>
          <a:p>
            <a:endParaRPr lang="en-GB"/>
          </a:p>
        </p:txBody>
      </p:sp>
      <p:sp>
        <p:nvSpPr>
          <p:cNvPr id="4" name="Footer Placeholder 3"/>
          <p:cNvSpPr>
            <a:spLocks noGrp="1"/>
          </p:cNvSpPr>
          <p:nvPr>
            <p:ph type="ftr" sz="quarter" idx="11"/>
          </p:nvPr>
        </p:nvSpPr>
        <p:spPr>
          <a:xfrm>
            <a:off x="2764639" y="6459786"/>
            <a:ext cx="3617103"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264292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10" name="Picture 9" descr="Finaccess-top-banner-thi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Tree>
    <p:extLst>
      <p:ext uri="{BB962C8B-B14F-4D97-AF65-F5344CB8AC3E}">
        <p14:creationId xmlns:p14="http://schemas.microsoft.com/office/powerpoint/2010/main" val="415961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Finaccess-top-banner-thin.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lvl1pPr>
              <a:defRPr>
                <a:solidFill>
                  <a:schemeClr val="tx2"/>
                </a:solidFill>
              </a:defRPr>
            </a:lvl1pPr>
          </a:lstStyle>
          <a:p>
            <a:fld id="{5EEDB22F-4A2B-43E8-8DE7-D0EC24ABB9A3}" type="slidenum">
              <a:rPr lang="en-GB" smtClean="0"/>
              <a:t>‹#›</a:t>
            </a:fld>
            <a:endParaRPr lang="en-GB" dirty="0"/>
          </a:p>
        </p:txBody>
      </p:sp>
    </p:spTree>
    <p:extLst>
      <p:ext uri="{BB962C8B-B14F-4D97-AF65-F5344CB8AC3E}">
        <p14:creationId xmlns:p14="http://schemas.microsoft.com/office/powerpoint/2010/main" val="361952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1" y="6459786"/>
            <a:ext cx="1854203" cy="365125"/>
          </a:xfrm>
          <a:prstGeom prst="rect">
            <a:avLst/>
          </a:prstGeom>
        </p:spPr>
        <p:txBody>
          <a:bodyPr/>
          <a:lstStyle/>
          <a:p>
            <a:endParaRPr lang="en-GB"/>
          </a:p>
        </p:txBody>
      </p:sp>
      <p:sp>
        <p:nvSpPr>
          <p:cNvPr id="6" name="Footer Placeholder 5"/>
          <p:cNvSpPr>
            <a:spLocks noGrp="1"/>
          </p:cNvSpPr>
          <p:nvPr>
            <p:ph type="ftr" sz="quarter" idx="11"/>
          </p:nvPr>
        </p:nvSpPr>
        <p:spPr>
          <a:xfrm>
            <a:off x="2764639" y="6459786"/>
            <a:ext cx="3617103"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23010" y="6453336"/>
            <a:ext cx="335947" cy="365125"/>
          </a:xfrm>
          <a:prstGeom prst="rect">
            <a:avLst/>
          </a:prstGeom>
        </p:spPr>
        <p:txBody>
          <a:bodyPr/>
          <a:lstStyle/>
          <a:p>
            <a:fld id="{5EEDB22F-4A2B-43E8-8DE7-D0EC24ABB9A3}" type="slidenum">
              <a:rPr lang="en-GB" smtClean="0"/>
              <a:t>‹#›</a:t>
            </a:fld>
            <a:endParaRPr lang="en-GB"/>
          </a:p>
        </p:txBody>
      </p:sp>
    </p:spTree>
    <p:extLst>
      <p:ext uri="{BB962C8B-B14F-4D97-AF65-F5344CB8AC3E}">
        <p14:creationId xmlns:p14="http://schemas.microsoft.com/office/powerpoint/2010/main" val="1548113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inaccess-top-banner-thin.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81329"/>
            <a:ext cx="9144000" cy="507136"/>
          </a:xfrm>
          <a:prstGeom prst="rect">
            <a:avLst/>
          </a:prstGeom>
        </p:spPr>
      </p:pic>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466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CBK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5826899"/>
            <a:ext cx="1503000" cy="855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3563888" y="5826899"/>
            <a:ext cx="1127833" cy="736544"/>
          </a:xfrm>
          <a:prstGeom prst="rect">
            <a:avLst/>
          </a:prstGeom>
        </p:spPr>
      </p:pic>
      <p:pic>
        <p:nvPicPr>
          <p:cNvPr id="7" name="Picture 6" descr="finLOG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888" y="332656"/>
            <a:ext cx="1874866"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a:xfrm>
            <a:off x="587265" y="2492896"/>
            <a:ext cx="8208912" cy="172819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lnSpc>
                <a:spcPct val="150000"/>
              </a:lnSpc>
            </a:pPr>
            <a:r>
              <a:rPr lang="en-US" sz="4000" b="1" dirty="0">
                <a:solidFill>
                  <a:srgbClr val="002060"/>
                </a:solidFill>
              </a:rPr>
              <a:t>2019 FinAccess Household Survey Key Findings</a:t>
            </a:r>
            <a:endParaRPr lang="en-US" sz="3600" b="1" dirty="0">
              <a:solidFill>
                <a:srgbClr val="002060"/>
              </a:solidFill>
              <a:latin typeface="David" panose="020E0502060401010101" pitchFamily="34" charset="-79"/>
              <a:cs typeface="David" panose="020E0502060401010101" pitchFamily="34" charset="-79"/>
            </a:endParaRPr>
          </a:p>
        </p:txBody>
      </p:sp>
      <p:pic>
        <p:nvPicPr>
          <p:cNvPr id="2" name="Picture 1"/>
          <p:cNvPicPr>
            <a:picLocks noChangeAspect="1"/>
          </p:cNvPicPr>
          <p:nvPr/>
        </p:nvPicPr>
        <p:blipFill>
          <a:blip r:embed="rId6"/>
          <a:stretch>
            <a:fillRect/>
          </a:stretch>
        </p:blipFill>
        <p:spPr>
          <a:xfrm>
            <a:off x="5580112" y="5856923"/>
            <a:ext cx="1733550" cy="847725"/>
          </a:xfrm>
          <a:prstGeom prst="rect">
            <a:avLst/>
          </a:prstGeom>
        </p:spPr>
      </p:pic>
    </p:spTree>
    <p:extLst>
      <p:ext uri="{BB962C8B-B14F-4D97-AF65-F5344CB8AC3E}">
        <p14:creationId xmlns:p14="http://schemas.microsoft.com/office/powerpoint/2010/main" val="40573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512" y="286605"/>
            <a:ext cx="8712968" cy="1198180"/>
          </a:xfrm>
        </p:spPr>
        <p:txBody>
          <a:bodyPr>
            <a:normAutofit/>
          </a:bodyPr>
          <a:lstStyle/>
          <a:p>
            <a:pPr algn="ctr"/>
            <a:r>
              <a:rPr lang="en-GB" sz="3600" dirty="0"/>
              <a:t>Kenya’s financial inclusion ranks higher across the continent…</a:t>
            </a:r>
            <a:endParaRPr lang="en-US" sz="3600" dirty="0"/>
          </a:p>
        </p:txBody>
      </p:sp>
      <p:sp>
        <p:nvSpPr>
          <p:cNvPr id="4" name="Slide Number Placeholder 3"/>
          <p:cNvSpPr>
            <a:spLocks noGrp="1"/>
          </p:cNvSpPr>
          <p:nvPr>
            <p:ph type="sldNum" sz="quarter" idx="12"/>
          </p:nvPr>
        </p:nvSpPr>
        <p:spPr/>
        <p:txBody>
          <a:bodyPr/>
          <a:lstStyle/>
          <a:p>
            <a:fld id="{5EEDB22F-4A2B-43E8-8DE7-D0EC24ABB9A3}" type="slidenum">
              <a:rPr lang="en-GB" sz="1100" b="1" smtClean="0"/>
              <a:t>10</a:t>
            </a:fld>
            <a:endParaRPr lang="en-GB" sz="1100" b="1" dirty="0"/>
          </a:p>
        </p:txBody>
      </p:sp>
      <p:graphicFrame>
        <p:nvGraphicFramePr>
          <p:cNvPr id="9" name="Content Placeholder 3">
            <a:extLst>
              <a:ext uri="{FF2B5EF4-FFF2-40B4-BE49-F238E27FC236}">
                <a16:creationId xmlns:a16="http://schemas.microsoft.com/office/drawing/2014/main" id="{4D4324AA-3842-4EA5-8339-2D471FD85939}"/>
              </a:ext>
            </a:extLst>
          </p:cNvPr>
          <p:cNvGraphicFramePr>
            <a:graphicFrameLocks noGrp="1"/>
          </p:cNvGraphicFramePr>
          <p:nvPr>
            <p:ph idx="1"/>
            <p:extLst>
              <p:ext uri="{D42A27DB-BD31-4B8C-83A1-F6EECF244321}">
                <p14:modId xmlns:p14="http://schemas.microsoft.com/office/powerpoint/2010/main" val="3532804412"/>
              </p:ext>
            </p:extLst>
          </p:nvPr>
        </p:nvGraphicFramePr>
        <p:xfrm>
          <a:off x="23010" y="1772816"/>
          <a:ext cx="8988848"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3297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1844824"/>
            <a:ext cx="6480720" cy="923330"/>
          </a:xfrm>
          <a:prstGeom prst="rect">
            <a:avLst/>
          </a:prstGeom>
          <a:noFill/>
        </p:spPr>
        <p:txBody>
          <a:bodyPr wrap="square" rtlCol="0">
            <a:spAutoFit/>
          </a:bodyPr>
          <a:lstStyle/>
          <a:p>
            <a:pPr algn="ctr"/>
            <a:r>
              <a:rPr lang="en-US" sz="5400" b="1" dirty="0"/>
              <a:t>Deepening Usage</a:t>
            </a:r>
          </a:p>
        </p:txBody>
      </p:sp>
      <p:sp>
        <p:nvSpPr>
          <p:cNvPr id="3"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11</a:t>
            </a:r>
          </a:p>
        </p:txBody>
      </p:sp>
    </p:spTree>
    <p:extLst>
      <p:ext uri="{BB962C8B-B14F-4D97-AF65-F5344CB8AC3E}">
        <p14:creationId xmlns:p14="http://schemas.microsoft.com/office/powerpoint/2010/main" val="2136369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7064" y="404664"/>
            <a:ext cx="8697424" cy="1126172"/>
          </a:xfrm>
        </p:spPr>
        <p:txBody>
          <a:bodyPr>
            <a:noAutofit/>
          </a:bodyPr>
          <a:lstStyle/>
          <a:p>
            <a:pPr algn="ctr"/>
            <a:r>
              <a:rPr lang="en-US" sz="4000" dirty="0"/>
              <a:t>More Kenyans use a wide menu of financial services and products…</a:t>
            </a:r>
          </a:p>
        </p:txBody>
      </p:sp>
      <p:graphicFrame>
        <p:nvGraphicFramePr>
          <p:cNvPr id="5" name="Chart 4">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741371378"/>
              </p:ext>
            </p:extLst>
          </p:nvPr>
        </p:nvGraphicFramePr>
        <p:xfrm>
          <a:off x="395536" y="1916832"/>
          <a:ext cx="8568952"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EEDB22F-4A2B-43E8-8DE7-D0EC24ABB9A3}" type="slidenum">
              <a:rPr lang="en-GB" sz="1100" b="1" smtClean="0"/>
              <a:t>12</a:t>
            </a:fld>
            <a:endParaRPr lang="en-GB" sz="1100" b="1" dirty="0"/>
          </a:p>
        </p:txBody>
      </p:sp>
    </p:spTree>
    <p:extLst>
      <p:ext uri="{BB962C8B-B14F-4D97-AF65-F5344CB8AC3E}">
        <p14:creationId xmlns:p14="http://schemas.microsoft.com/office/powerpoint/2010/main" val="140034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764704"/>
            <a:ext cx="8892480" cy="622116"/>
          </a:xfrm>
        </p:spPr>
        <p:txBody>
          <a:bodyPr>
            <a:noAutofit/>
          </a:bodyPr>
          <a:lstStyle/>
          <a:p>
            <a:pPr algn="ctr"/>
            <a:r>
              <a:rPr lang="en-US" sz="3200" dirty="0"/>
              <a:t>Digitalization raising transactions frequency…</a:t>
            </a:r>
          </a:p>
        </p:txBody>
      </p:sp>
      <p:graphicFrame>
        <p:nvGraphicFramePr>
          <p:cNvPr id="81" name="Chart 80">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2564253652"/>
              </p:ext>
            </p:extLst>
          </p:nvPr>
        </p:nvGraphicFramePr>
        <p:xfrm>
          <a:off x="107504" y="1628800"/>
          <a:ext cx="8928992" cy="4608512"/>
        </p:xfrm>
        <a:graphic>
          <a:graphicData uri="http://schemas.openxmlformats.org/drawingml/2006/chart">
            <c:chart xmlns:c="http://schemas.openxmlformats.org/drawingml/2006/chart" xmlns:r="http://schemas.openxmlformats.org/officeDocument/2006/relationships" r:id="rId3"/>
          </a:graphicData>
        </a:graphic>
      </p:graphicFrame>
      <p:cxnSp>
        <p:nvCxnSpPr>
          <p:cNvPr id="83" name="Straight Connector 82"/>
          <p:cNvCxnSpPr/>
          <p:nvPr/>
        </p:nvCxnSpPr>
        <p:spPr>
          <a:xfrm flipV="1">
            <a:off x="4860032" y="1772816"/>
            <a:ext cx="0" cy="33123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EEDB22F-4A2B-43E8-8DE7-D0EC24ABB9A3}" type="slidenum">
              <a:rPr lang="en-GB" sz="1100" b="1" smtClean="0"/>
              <a:t>13</a:t>
            </a:fld>
            <a:endParaRPr lang="en-GB" sz="1100" b="1" dirty="0"/>
          </a:p>
        </p:txBody>
      </p:sp>
    </p:spTree>
    <p:extLst>
      <p:ext uri="{BB962C8B-B14F-4D97-AF65-F5344CB8AC3E}">
        <p14:creationId xmlns:p14="http://schemas.microsoft.com/office/powerpoint/2010/main" val="394956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764704"/>
            <a:ext cx="8892480" cy="622116"/>
          </a:xfrm>
        </p:spPr>
        <p:txBody>
          <a:bodyPr>
            <a:noAutofit/>
          </a:bodyPr>
          <a:lstStyle/>
          <a:p>
            <a:pPr algn="ctr"/>
            <a:r>
              <a:rPr lang="en-US" sz="4000" dirty="0"/>
              <a:t>More is preferred to less…</a:t>
            </a:r>
          </a:p>
        </p:txBody>
      </p:sp>
      <p:graphicFrame>
        <p:nvGraphicFramePr>
          <p:cNvPr id="5" name="Chart 4">
            <a:extLst>
              <a:ext uri="{FF2B5EF4-FFF2-40B4-BE49-F238E27FC236}">
                <a16:creationId xmlns:a16="http://schemas.microsoft.com/office/drawing/2014/main" id="{00000000-0008-0000-0300-000026000000}"/>
              </a:ext>
            </a:extLst>
          </p:cNvPr>
          <p:cNvGraphicFramePr>
            <a:graphicFrameLocks/>
          </p:cNvGraphicFramePr>
          <p:nvPr>
            <p:extLst>
              <p:ext uri="{D42A27DB-BD31-4B8C-83A1-F6EECF244321}">
                <p14:modId xmlns:p14="http://schemas.microsoft.com/office/powerpoint/2010/main" val="831921412"/>
              </p:ext>
            </p:extLst>
          </p:nvPr>
        </p:nvGraphicFramePr>
        <p:xfrm>
          <a:off x="231131" y="1772816"/>
          <a:ext cx="8589341" cy="3988272"/>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a:extLst>
              <a:ext uri="{FF2B5EF4-FFF2-40B4-BE49-F238E27FC236}">
                <a16:creationId xmlns:a16="http://schemas.microsoft.com/office/drawing/2014/main" id="{B71D824D-B340-4831-9524-83A364C2E7AF}"/>
              </a:ext>
            </a:extLst>
          </p:cNvPr>
          <p:cNvCxnSpPr/>
          <p:nvPr/>
        </p:nvCxnSpPr>
        <p:spPr>
          <a:xfrm flipV="1">
            <a:off x="5292080" y="2204864"/>
            <a:ext cx="2304256" cy="266429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1B69D3E-0469-40E2-A433-4338092D5624}"/>
              </a:ext>
            </a:extLst>
          </p:cNvPr>
          <p:cNvCxnSpPr>
            <a:cxnSpLocks/>
          </p:cNvCxnSpPr>
          <p:nvPr/>
        </p:nvCxnSpPr>
        <p:spPr>
          <a:xfrm flipH="1" flipV="1">
            <a:off x="2123728" y="2204864"/>
            <a:ext cx="1763150" cy="266429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5EEDB22F-4A2B-43E8-8DE7-D0EC24ABB9A3}" type="slidenum">
              <a:rPr lang="en-GB" sz="1100" b="1" smtClean="0"/>
              <a:t>14</a:t>
            </a:fld>
            <a:endParaRPr lang="en-GB" sz="1100" b="1" dirty="0"/>
          </a:p>
        </p:txBody>
      </p:sp>
    </p:spTree>
    <p:extLst>
      <p:ext uri="{BB962C8B-B14F-4D97-AF65-F5344CB8AC3E}">
        <p14:creationId xmlns:p14="http://schemas.microsoft.com/office/powerpoint/2010/main" val="248834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3528" y="233718"/>
            <a:ext cx="8892480" cy="146709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200" dirty="0">
                <a:solidFill>
                  <a:schemeClr val="tx1"/>
                </a:solidFill>
              </a:rPr>
              <a:t>More adults use a mix of formal and informal services and products to meet their growing and complex needs…</a:t>
            </a:r>
          </a:p>
        </p:txBody>
      </p:sp>
      <p:pic>
        <p:nvPicPr>
          <p:cNvPr id="7" name="Picture 6">
            <a:extLst>
              <a:ext uri="{FF2B5EF4-FFF2-40B4-BE49-F238E27FC236}">
                <a16:creationId xmlns:a16="http://schemas.microsoft.com/office/drawing/2014/main" id="{A44D4EBE-8BE3-47EF-A9A9-13EDE165017D}"/>
              </a:ext>
            </a:extLst>
          </p:cNvPr>
          <p:cNvPicPr>
            <a:picLocks noChangeAspect="1"/>
          </p:cNvPicPr>
          <p:nvPr/>
        </p:nvPicPr>
        <p:blipFill>
          <a:blip r:embed="rId3"/>
          <a:stretch>
            <a:fillRect/>
          </a:stretch>
        </p:blipFill>
        <p:spPr>
          <a:xfrm>
            <a:off x="395536" y="1700808"/>
            <a:ext cx="8424936" cy="4392487"/>
          </a:xfrm>
          <a:prstGeom prst="rect">
            <a:avLst/>
          </a:prstGeom>
          <a:ln>
            <a:solidFill>
              <a:schemeClr val="tx1"/>
            </a:solidFill>
          </a:ln>
        </p:spPr>
      </p:pic>
      <p:sp>
        <p:nvSpPr>
          <p:cNvPr id="4"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15</a:t>
            </a:r>
          </a:p>
        </p:txBody>
      </p:sp>
    </p:spTree>
    <p:extLst>
      <p:ext uri="{BB962C8B-B14F-4D97-AF65-F5344CB8AC3E}">
        <p14:creationId xmlns:p14="http://schemas.microsoft.com/office/powerpoint/2010/main" val="11573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3528" y="233718"/>
            <a:ext cx="8892480" cy="175512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tx1"/>
                </a:solidFill>
              </a:rPr>
              <a:t>Young people driving mobile banking. What is the future of traditional banking?…</a:t>
            </a:r>
          </a:p>
        </p:txBody>
      </p:sp>
      <p:graphicFrame>
        <p:nvGraphicFramePr>
          <p:cNvPr id="4" name="Chart 3">
            <a:extLst>
              <a:ext uri="{FF2B5EF4-FFF2-40B4-BE49-F238E27FC236}">
                <a16:creationId xmlns:a16="http://schemas.microsoft.com/office/drawing/2014/main" id="{00000000-0008-0000-0300-000018000000}"/>
              </a:ext>
            </a:extLst>
          </p:cNvPr>
          <p:cNvGraphicFramePr>
            <a:graphicFrameLocks/>
          </p:cNvGraphicFramePr>
          <p:nvPr>
            <p:extLst>
              <p:ext uri="{D42A27DB-BD31-4B8C-83A1-F6EECF244321}">
                <p14:modId xmlns:p14="http://schemas.microsoft.com/office/powerpoint/2010/main" val="4147000867"/>
              </p:ext>
            </p:extLst>
          </p:nvPr>
        </p:nvGraphicFramePr>
        <p:xfrm>
          <a:off x="539552" y="1340768"/>
          <a:ext cx="8496944"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16</a:t>
            </a:r>
          </a:p>
        </p:txBody>
      </p:sp>
    </p:spTree>
    <p:extLst>
      <p:ext uri="{BB962C8B-B14F-4D97-AF65-F5344CB8AC3E}">
        <p14:creationId xmlns:p14="http://schemas.microsoft.com/office/powerpoint/2010/main" val="280584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3528" y="233718"/>
            <a:ext cx="8424936" cy="1035042"/>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tx1"/>
                </a:solidFill>
              </a:rPr>
              <a:t>Mobile banking usage dominates traditional banking…</a:t>
            </a:r>
          </a:p>
        </p:txBody>
      </p:sp>
      <p:graphicFrame>
        <p:nvGraphicFramePr>
          <p:cNvPr id="6" name="Chart 5">
            <a:extLst>
              <a:ext uri="{FF2B5EF4-FFF2-40B4-BE49-F238E27FC236}">
                <a16:creationId xmlns:a16="http://schemas.microsoft.com/office/drawing/2014/main" id="{00000000-0008-0000-0300-00001F000000}"/>
              </a:ext>
            </a:extLst>
          </p:cNvPr>
          <p:cNvGraphicFramePr>
            <a:graphicFrameLocks/>
          </p:cNvGraphicFramePr>
          <p:nvPr>
            <p:extLst>
              <p:ext uri="{D42A27DB-BD31-4B8C-83A1-F6EECF244321}">
                <p14:modId xmlns:p14="http://schemas.microsoft.com/office/powerpoint/2010/main" val="1503936727"/>
              </p:ext>
            </p:extLst>
          </p:nvPr>
        </p:nvGraphicFramePr>
        <p:xfrm>
          <a:off x="179512" y="1268760"/>
          <a:ext cx="871296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17</a:t>
            </a:r>
          </a:p>
        </p:txBody>
      </p:sp>
    </p:spTree>
    <p:extLst>
      <p:ext uri="{BB962C8B-B14F-4D97-AF65-F5344CB8AC3E}">
        <p14:creationId xmlns:p14="http://schemas.microsoft.com/office/powerpoint/2010/main" val="3589167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3528" y="233718"/>
            <a:ext cx="8892480" cy="161110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tx1"/>
                </a:solidFill>
              </a:rPr>
              <a:t>Challenges and reasons for non-use of bank account vary…</a:t>
            </a:r>
          </a:p>
        </p:txBody>
      </p:sp>
      <p:graphicFrame>
        <p:nvGraphicFramePr>
          <p:cNvPr id="7" name="Chart 6">
            <a:extLst>
              <a:ext uri="{FF2B5EF4-FFF2-40B4-BE49-F238E27FC236}">
                <a16:creationId xmlns:a16="http://schemas.microsoft.com/office/drawing/2014/main" id="{BE42A0C4-5DD2-47F4-9092-9E82E2E273C3}"/>
              </a:ext>
            </a:extLst>
          </p:cNvPr>
          <p:cNvGraphicFramePr>
            <a:graphicFrameLocks/>
          </p:cNvGraphicFramePr>
          <p:nvPr>
            <p:extLst>
              <p:ext uri="{D42A27DB-BD31-4B8C-83A1-F6EECF244321}">
                <p14:modId xmlns:p14="http://schemas.microsoft.com/office/powerpoint/2010/main" val="2787390005"/>
              </p:ext>
            </p:extLst>
          </p:nvPr>
        </p:nvGraphicFramePr>
        <p:xfrm>
          <a:off x="4921927" y="1966100"/>
          <a:ext cx="4098764" cy="3888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A139A0EE-B1BE-4442-9D91-B2D1D662E3F9}"/>
              </a:ext>
            </a:extLst>
          </p:cNvPr>
          <p:cNvGraphicFramePr>
            <a:graphicFrameLocks/>
          </p:cNvGraphicFramePr>
          <p:nvPr>
            <p:extLst>
              <p:ext uri="{D42A27DB-BD31-4B8C-83A1-F6EECF244321}">
                <p14:modId xmlns:p14="http://schemas.microsoft.com/office/powerpoint/2010/main" val="1012841502"/>
              </p:ext>
            </p:extLst>
          </p:nvPr>
        </p:nvGraphicFramePr>
        <p:xfrm>
          <a:off x="155564" y="1988840"/>
          <a:ext cx="4614204" cy="3888432"/>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5076056" y="1309385"/>
            <a:ext cx="3600400" cy="646331"/>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Top challenges cited in bank account usage (%)</a:t>
            </a:r>
            <a:endParaRPr lang="en-US" b="1" dirty="0"/>
          </a:p>
        </p:txBody>
      </p:sp>
      <p:sp>
        <p:nvSpPr>
          <p:cNvPr id="9" name="Rectangle 8"/>
          <p:cNvSpPr/>
          <p:nvPr/>
        </p:nvSpPr>
        <p:spPr>
          <a:xfrm>
            <a:off x="323528" y="1369196"/>
            <a:ext cx="3257360" cy="646331"/>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Top reasons for non-use of a bank account</a:t>
            </a:r>
            <a:endParaRPr lang="en-US" b="1" dirty="0"/>
          </a:p>
        </p:txBody>
      </p:sp>
      <p:sp>
        <p:nvSpPr>
          <p:cNvPr id="10"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18</a:t>
            </a:r>
          </a:p>
        </p:txBody>
      </p:sp>
    </p:spTree>
    <p:extLst>
      <p:ext uri="{BB962C8B-B14F-4D97-AF65-F5344CB8AC3E}">
        <p14:creationId xmlns:p14="http://schemas.microsoft.com/office/powerpoint/2010/main" val="371122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136904" cy="101696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tx1"/>
                </a:solidFill>
              </a:rPr>
              <a:t>Use of Informal Groups still strong – but challenges abound...</a:t>
            </a:r>
          </a:p>
        </p:txBody>
      </p:sp>
      <p:sp>
        <p:nvSpPr>
          <p:cNvPr id="3" name="Rectangle 2"/>
          <p:cNvSpPr/>
          <p:nvPr/>
        </p:nvSpPr>
        <p:spPr>
          <a:xfrm>
            <a:off x="4708559" y="1950301"/>
            <a:ext cx="4536503" cy="36933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Top challenges in informal Groups Usage (%)</a:t>
            </a:r>
            <a:endParaRPr lang="en-US" b="1" dirty="0"/>
          </a:p>
        </p:txBody>
      </p:sp>
      <p:sp>
        <p:nvSpPr>
          <p:cNvPr id="9" name="Rectangle 8"/>
          <p:cNvSpPr/>
          <p:nvPr/>
        </p:nvSpPr>
        <p:spPr>
          <a:xfrm>
            <a:off x="426203" y="1371565"/>
            <a:ext cx="3852933" cy="36933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Informal Groups Usage by number</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1633257773"/>
              </p:ext>
            </p:extLst>
          </p:nvPr>
        </p:nvGraphicFramePr>
        <p:xfrm>
          <a:off x="4363181" y="2438012"/>
          <a:ext cx="4752529" cy="2911257"/>
        </p:xfrm>
        <a:graphic>
          <a:graphicData uri="http://schemas.openxmlformats.org/drawingml/2006/table">
            <a:tbl>
              <a:tblPr firstRow="1" firstCol="1" bandRow="1">
                <a:tableStyleId>{5C22544A-7EE6-4342-B048-85BDC9FD1C3A}</a:tableStyleId>
              </a:tblPr>
              <a:tblGrid>
                <a:gridCol w="2170729">
                  <a:extLst>
                    <a:ext uri="{9D8B030D-6E8A-4147-A177-3AD203B41FA5}">
                      <a16:colId xmlns:a16="http://schemas.microsoft.com/office/drawing/2014/main" val="4138149914"/>
                    </a:ext>
                  </a:extLst>
                </a:gridCol>
                <a:gridCol w="965961">
                  <a:extLst>
                    <a:ext uri="{9D8B030D-6E8A-4147-A177-3AD203B41FA5}">
                      <a16:colId xmlns:a16="http://schemas.microsoft.com/office/drawing/2014/main" val="1009079613"/>
                    </a:ext>
                  </a:extLst>
                </a:gridCol>
                <a:gridCol w="789405">
                  <a:extLst>
                    <a:ext uri="{9D8B030D-6E8A-4147-A177-3AD203B41FA5}">
                      <a16:colId xmlns:a16="http://schemas.microsoft.com/office/drawing/2014/main" val="1382910277"/>
                    </a:ext>
                  </a:extLst>
                </a:gridCol>
                <a:gridCol w="826434">
                  <a:extLst>
                    <a:ext uri="{9D8B030D-6E8A-4147-A177-3AD203B41FA5}">
                      <a16:colId xmlns:a16="http://schemas.microsoft.com/office/drawing/2014/main" val="1945241247"/>
                    </a:ext>
                  </a:extLst>
                </a:gridCol>
              </a:tblGrid>
              <a:tr h="368278">
                <a:tc>
                  <a:txBody>
                    <a:bodyPr/>
                    <a:lstStyle/>
                    <a:p>
                      <a:pPr marL="0" marR="0">
                        <a:lnSpc>
                          <a:spcPct val="115000"/>
                        </a:lnSpc>
                        <a:spcBef>
                          <a:spcPts val="0"/>
                        </a:spcBef>
                        <a:spcAft>
                          <a:spcPts val="0"/>
                        </a:spcAft>
                      </a:pPr>
                      <a:r>
                        <a:rPr lang="en-US" sz="1400" b="1" dirty="0">
                          <a:solidFill>
                            <a:schemeClr val="tx1"/>
                          </a:solidFill>
                          <a:effectLst/>
                        </a:rPr>
                        <a:t>Challenges</a:t>
                      </a:r>
                      <a:endParaRPr lang="en-US" sz="14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chemeClr val="tx1"/>
                          </a:solidFill>
                          <a:effectLst/>
                        </a:rPr>
                        <a:t>2016</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chemeClr val="tx1"/>
                          </a:solidFill>
                          <a:effectLst/>
                        </a:rPr>
                        <a:t>2019</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tx2">
                        <a:lumMod val="20000"/>
                        <a:lumOff val="80000"/>
                      </a:schemeClr>
                    </a:solidFill>
                  </a:tcPr>
                </a:tc>
                <a:tc>
                  <a:txBody>
                    <a:bodyPr/>
                    <a:lstStyle/>
                    <a:p>
                      <a:pPr marL="0" marR="0" algn="ctr">
                        <a:lnSpc>
                          <a:spcPct val="115000"/>
                        </a:lnSpc>
                        <a:spcBef>
                          <a:spcPts val="0"/>
                        </a:spcBef>
                        <a:spcAft>
                          <a:spcPts val="0"/>
                        </a:spcAft>
                      </a:pPr>
                      <a:r>
                        <a:rPr lang="en-US" sz="1600" b="1" dirty="0">
                          <a:solidFill>
                            <a:schemeClr val="tx1"/>
                          </a:solidFill>
                          <a:effectLst/>
                        </a:rPr>
                        <a:t>Change </a:t>
                      </a:r>
                      <a:endParaRPr lang="en-US"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tx2">
                        <a:lumMod val="20000"/>
                        <a:lumOff val="80000"/>
                      </a:schemeClr>
                    </a:solidFill>
                  </a:tcPr>
                </a:tc>
                <a:extLst>
                  <a:ext uri="{0D108BD9-81ED-4DB2-BD59-A6C34878D82A}">
                    <a16:rowId xmlns:a16="http://schemas.microsoft.com/office/drawing/2014/main" val="2502625030"/>
                  </a:ext>
                </a:extLst>
              </a:tr>
              <a:tr h="644486">
                <a:tc>
                  <a:txBody>
                    <a:bodyPr/>
                    <a:lstStyle/>
                    <a:p>
                      <a:pPr marL="0" marR="0">
                        <a:lnSpc>
                          <a:spcPct val="115000"/>
                        </a:lnSpc>
                        <a:spcBef>
                          <a:spcPts val="0"/>
                        </a:spcBef>
                        <a:spcAft>
                          <a:spcPts val="0"/>
                        </a:spcAft>
                      </a:pPr>
                      <a:r>
                        <a:rPr lang="en-US" sz="1400" b="0" dirty="0">
                          <a:solidFill>
                            <a:schemeClr val="tx1"/>
                          </a:solidFill>
                          <a:effectLst/>
                        </a:rPr>
                        <a:t>Dishonesty or default by members </a:t>
                      </a:r>
                      <a:endParaRPr lang="en-US"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1">
                        <a:lumMod val="85000"/>
                      </a:schemeClr>
                    </a:solidFill>
                  </a:tcPr>
                </a:tc>
                <a:tc>
                  <a:txBody>
                    <a:bodyPr/>
                    <a:lstStyle/>
                    <a:p>
                      <a:pPr marL="0" marR="0" algn="ctr">
                        <a:lnSpc>
                          <a:spcPct val="115000"/>
                        </a:lnSpc>
                        <a:spcBef>
                          <a:spcPts val="0"/>
                        </a:spcBef>
                        <a:spcAft>
                          <a:spcPts val="0"/>
                        </a:spcAft>
                      </a:pPr>
                      <a:r>
                        <a:rPr lang="en-US" sz="1600" dirty="0">
                          <a:solidFill>
                            <a:schemeClr val="tx1"/>
                          </a:solidFill>
                          <a:effectLst/>
                        </a:rPr>
                        <a:t>12.0</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48.7</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solidFill>
                            <a:schemeClr val="tx1"/>
                          </a:solidFill>
                          <a:effectLst/>
                        </a:rPr>
                        <a:t>36.7</a:t>
                      </a:r>
                      <a:endParaRPr lang="en-US" sz="16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18399584"/>
                  </a:ext>
                </a:extLst>
              </a:tr>
              <a:tr h="644486">
                <a:tc>
                  <a:txBody>
                    <a:bodyPr/>
                    <a:lstStyle/>
                    <a:p>
                      <a:pPr marL="0" marR="0">
                        <a:lnSpc>
                          <a:spcPct val="115000"/>
                        </a:lnSpc>
                        <a:spcBef>
                          <a:spcPts val="0"/>
                        </a:spcBef>
                        <a:spcAft>
                          <a:spcPts val="0"/>
                        </a:spcAft>
                      </a:pPr>
                      <a:r>
                        <a:rPr lang="en-US" sz="1400" b="0" dirty="0">
                          <a:solidFill>
                            <a:schemeClr val="tx1"/>
                          </a:solidFill>
                          <a:effectLst/>
                        </a:rPr>
                        <a:t>Theft or fraud by a committee member </a:t>
                      </a:r>
                      <a:endParaRPr lang="en-US"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1">
                        <a:lumMod val="85000"/>
                      </a:schemeClr>
                    </a:solidFill>
                  </a:tcPr>
                </a:tc>
                <a:tc>
                  <a:txBody>
                    <a:bodyPr/>
                    <a:lstStyle/>
                    <a:p>
                      <a:pPr marL="0" marR="0" algn="ctr">
                        <a:lnSpc>
                          <a:spcPct val="115000"/>
                        </a:lnSpc>
                        <a:spcBef>
                          <a:spcPts val="0"/>
                        </a:spcBef>
                        <a:spcAft>
                          <a:spcPts val="0"/>
                        </a:spcAft>
                      </a:pPr>
                      <a:r>
                        <a:rPr lang="en-US" sz="1600" dirty="0">
                          <a:effectLst/>
                        </a:rPr>
                        <a:t>6.2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25.6</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19.4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137626179"/>
                  </a:ext>
                </a:extLst>
              </a:tr>
              <a:tr h="644486">
                <a:tc>
                  <a:txBody>
                    <a:bodyPr/>
                    <a:lstStyle/>
                    <a:p>
                      <a:pPr marL="0" marR="0">
                        <a:lnSpc>
                          <a:spcPct val="115000"/>
                        </a:lnSpc>
                        <a:spcBef>
                          <a:spcPts val="0"/>
                        </a:spcBef>
                        <a:spcAft>
                          <a:spcPts val="0"/>
                        </a:spcAft>
                      </a:pPr>
                      <a:r>
                        <a:rPr lang="en-US" sz="1400" b="0" dirty="0">
                          <a:solidFill>
                            <a:schemeClr val="tx1"/>
                          </a:solidFill>
                          <a:effectLst/>
                        </a:rPr>
                        <a:t>Theft or fraud by a non-group member </a:t>
                      </a:r>
                      <a:endParaRPr lang="en-US"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1">
                        <a:lumMod val="85000"/>
                      </a:schemeClr>
                    </a:solidFill>
                  </a:tcPr>
                </a:tc>
                <a:tc>
                  <a:txBody>
                    <a:bodyPr/>
                    <a:lstStyle/>
                    <a:p>
                      <a:pPr marL="0" marR="0" algn="ctr">
                        <a:lnSpc>
                          <a:spcPct val="115000"/>
                        </a:lnSpc>
                        <a:spcBef>
                          <a:spcPts val="0"/>
                        </a:spcBef>
                        <a:spcAft>
                          <a:spcPts val="0"/>
                        </a:spcAft>
                      </a:pPr>
                      <a:r>
                        <a:rPr lang="en-US" sz="1600" dirty="0">
                          <a:effectLst/>
                        </a:rPr>
                        <a:t>3.7</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a:effectLst/>
                        </a:rPr>
                        <a:t>7.4</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3.8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14853892"/>
                  </a:ext>
                </a:extLst>
              </a:tr>
              <a:tr h="609521">
                <a:tc>
                  <a:txBody>
                    <a:bodyPr/>
                    <a:lstStyle/>
                    <a:p>
                      <a:pPr marL="0" marR="0">
                        <a:lnSpc>
                          <a:spcPct val="115000"/>
                        </a:lnSpc>
                        <a:spcBef>
                          <a:spcPts val="0"/>
                        </a:spcBef>
                        <a:spcAft>
                          <a:spcPts val="0"/>
                        </a:spcAft>
                      </a:pPr>
                      <a:r>
                        <a:rPr lang="en-US" sz="1400" b="0" dirty="0">
                          <a:solidFill>
                            <a:schemeClr val="tx1"/>
                          </a:solidFill>
                          <a:effectLst/>
                        </a:rPr>
                        <a:t>Bad investment of funds </a:t>
                      </a:r>
                      <a:endParaRPr lang="en-US" sz="14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solidFill>
                      <a:schemeClr val="bg1">
                        <a:lumMod val="85000"/>
                      </a:schemeClr>
                    </a:solidFill>
                  </a:tcPr>
                </a:tc>
                <a:tc>
                  <a:txBody>
                    <a:bodyPr/>
                    <a:lstStyle/>
                    <a:p>
                      <a:pPr marL="0" marR="0" algn="ctr">
                        <a:lnSpc>
                          <a:spcPct val="115000"/>
                        </a:lnSpc>
                        <a:spcBef>
                          <a:spcPts val="0"/>
                        </a:spcBef>
                        <a:spcAft>
                          <a:spcPts val="0"/>
                        </a:spcAft>
                      </a:pPr>
                      <a:r>
                        <a:rPr lang="en-US" sz="1600" dirty="0">
                          <a:effectLst/>
                        </a:rPr>
                        <a:t>2.9</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5.1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15000"/>
                        </a:lnSpc>
                        <a:spcBef>
                          <a:spcPts val="0"/>
                        </a:spcBef>
                        <a:spcAft>
                          <a:spcPts val="0"/>
                        </a:spcAft>
                      </a:pPr>
                      <a:r>
                        <a:rPr lang="en-US" sz="1600" dirty="0">
                          <a:effectLst/>
                        </a:rPr>
                        <a:t>2.2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24162950"/>
                  </a:ext>
                </a:extLst>
              </a:tr>
            </a:tbl>
          </a:graphicData>
        </a:graphic>
      </p:graphicFrame>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3"/>
          <p:cNvSpPr>
            <a:spLocks noChangeArrowheads="1"/>
          </p:cNvSpPr>
          <p:nvPr/>
        </p:nvSpPr>
        <p:spPr bwMode="auto">
          <a:xfrm flipV="1">
            <a:off x="1311274" y="172282"/>
            <a:ext cx="7431330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8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56" name="Group 55"/>
          <p:cNvGrpSpPr>
            <a:grpSpLocks/>
          </p:cNvGrpSpPr>
          <p:nvPr/>
        </p:nvGrpSpPr>
        <p:grpSpPr bwMode="auto">
          <a:xfrm>
            <a:off x="323527" y="2016781"/>
            <a:ext cx="3852933" cy="3932499"/>
            <a:chOff x="5991" y="-1241"/>
            <a:chExt cx="3446" cy="3441"/>
          </a:xfrm>
        </p:grpSpPr>
        <p:sp>
          <p:nvSpPr>
            <p:cNvPr id="57" name="Freeform 56"/>
            <p:cNvSpPr>
              <a:spLocks/>
            </p:cNvSpPr>
            <p:nvPr/>
          </p:nvSpPr>
          <p:spPr bwMode="auto">
            <a:xfrm>
              <a:off x="7393" y="-1241"/>
              <a:ext cx="320" cy="942"/>
            </a:xfrm>
            <a:custGeom>
              <a:avLst/>
              <a:gdLst>
                <a:gd name="T0" fmla="+- 0 7713 7393"/>
                <a:gd name="T1" fmla="*/ T0 w 320"/>
                <a:gd name="T2" fmla="+- 0 -1241 -1241"/>
                <a:gd name="T3" fmla="*/ -1241 h 942"/>
                <a:gd name="T4" fmla="+- 0 7631 7393"/>
                <a:gd name="T5" fmla="*/ T4 w 320"/>
                <a:gd name="T6" fmla="+- 0 -1239 -1241"/>
                <a:gd name="T7" fmla="*/ -1239 h 942"/>
                <a:gd name="T8" fmla="+- 0 7552 7393"/>
                <a:gd name="T9" fmla="*/ T8 w 320"/>
                <a:gd name="T10" fmla="+- 0 -1233 -1241"/>
                <a:gd name="T11" fmla="*/ -1233 h 942"/>
                <a:gd name="T12" fmla="+- 0 7474 7393"/>
                <a:gd name="T13" fmla="*/ T12 w 320"/>
                <a:gd name="T14" fmla="+- 0 -1224 -1241"/>
                <a:gd name="T15" fmla="*/ -1224 h 942"/>
                <a:gd name="T16" fmla="+- 0 7393 7393"/>
                <a:gd name="T17" fmla="*/ T16 w 320"/>
                <a:gd name="T18" fmla="+- 0 -1210 -1241"/>
                <a:gd name="T19" fmla="*/ -1210 h 942"/>
                <a:gd name="T20" fmla="+- 0 7570 7393"/>
                <a:gd name="T21" fmla="*/ T20 w 320"/>
                <a:gd name="T22" fmla="+- 0 -299 -1241"/>
                <a:gd name="T23" fmla="*/ -299 h 942"/>
                <a:gd name="T24" fmla="+- 0 7605 7393"/>
                <a:gd name="T25" fmla="*/ T24 w 320"/>
                <a:gd name="T26" fmla="+- 0 -305 -1241"/>
                <a:gd name="T27" fmla="*/ -305 h 942"/>
                <a:gd name="T28" fmla="+- 0 7641 7393"/>
                <a:gd name="T29" fmla="*/ T28 w 320"/>
                <a:gd name="T30" fmla="+- 0 -309 -1241"/>
                <a:gd name="T31" fmla="*/ -309 h 942"/>
                <a:gd name="T32" fmla="+- 0 7676 7393"/>
                <a:gd name="T33" fmla="*/ T32 w 320"/>
                <a:gd name="T34" fmla="+- 0 -312 -1241"/>
                <a:gd name="T35" fmla="*/ -312 h 942"/>
                <a:gd name="T36" fmla="+- 0 7713 7393"/>
                <a:gd name="T37" fmla="*/ T36 w 320"/>
                <a:gd name="T38" fmla="+- 0 -313 -1241"/>
                <a:gd name="T39" fmla="*/ -313 h 942"/>
                <a:gd name="T40" fmla="+- 0 7713 7393"/>
                <a:gd name="T41" fmla="*/ T40 w 320"/>
                <a:gd name="T42" fmla="+- 0 -1241 -1241"/>
                <a:gd name="T43" fmla="*/ -1241 h 9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320" h="942">
                  <a:moveTo>
                    <a:pt x="320" y="0"/>
                  </a:moveTo>
                  <a:lnTo>
                    <a:pt x="238" y="2"/>
                  </a:lnTo>
                  <a:lnTo>
                    <a:pt x="159" y="8"/>
                  </a:lnTo>
                  <a:lnTo>
                    <a:pt x="81" y="17"/>
                  </a:lnTo>
                  <a:lnTo>
                    <a:pt x="0" y="31"/>
                  </a:lnTo>
                  <a:lnTo>
                    <a:pt x="177" y="942"/>
                  </a:lnTo>
                  <a:lnTo>
                    <a:pt x="212" y="936"/>
                  </a:lnTo>
                  <a:lnTo>
                    <a:pt x="248" y="932"/>
                  </a:lnTo>
                  <a:lnTo>
                    <a:pt x="283" y="929"/>
                  </a:lnTo>
                  <a:lnTo>
                    <a:pt x="320" y="928"/>
                  </a:lnTo>
                  <a:lnTo>
                    <a:pt x="320"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8" name="Freeform 57"/>
            <p:cNvSpPr>
              <a:spLocks/>
            </p:cNvSpPr>
            <p:nvPr/>
          </p:nvSpPr>
          <p:spPr bwMode="auto">
            <a:xfrm>
              <a:off x="6614" y="-1209"/>
              <a:ext cx="947" cy="1079"/>
            </a:xfrm>
            <a:custGeom>
              <a:avLst/>
              <a:gdLst>
                <a:gd name="T0" fmla="+- 0 7385 6615"/>
                <a:gd name="T1" fmla="*/ T0 w 947"/>
                <a:gd name="T2" fmla="+- 0 -1208 -1208"/>
                <a:gd name="T3" fmla="*/ -1208 h 1079"/>
                <a:gd name="T4" fmla="+- 0 7305 6615"/>
                <a:gd name="T5" fmla="*/ T4 w 947"/>
                <a:gd name="T6" fmla="+- 0 -1191 -1208"/>
                <a:gd name="T7" fmla="*/ -1191 h 1079"/>
                <a:gd name="T8" fmla="+- 0 7228 6615"/>
                <a:gd name="T9" fmla="*/ T8 w 947"/>
                <a:gd name="T10" fmla="+- 0 -1171 -1208"/>
                <a:gd name="T11" fmla="*/ -1171 h 1079"/>
                <a:gd name="T12" fmla="+- 0 7154 6615"/>
                <a:gd name="T13" fmla="*/ T12 w 947"/>
                <a:gd name="T14" fmla="+- 0 -1147 -1208"/>
                <a:gd name="T15" fmla="*/ -1147 h 1079"/>
                <a:gd name="T16" fmla="+- 0 7081 6615"/>
                <a:gd name="T17" fmla="*/ T16 w 947"/>
                <a:gd name="T18" fmla="+- 0 -1121 -1208"/>
                <a:gd name="T19" fmla="*/ -1121 h 1079"/>
                <a:gd name="T20" fmla="+- 0 7010 6615"/>
                <a:gd name="T21" fmla="*/ T20 w 947"/>
                <a:gd name="T22" fmla="+- 0 -1091 -1208"/>
                <a:gd name="T23" fmla="*/ -1091 h 1079"/>
                <a:gd name="T24" fmla="+- 0 6941 6615"/>
                <a:gd name="T25" fmla="*/ T24 w 947"/>
                <a:gd name="T26" fmla="+- 0 -1058 -1208"/>
                <a:gd name="T27" fmla="*/ -1058 h 1079"/>
                <a:gd name="T28" fmla="+- 0 6874 6615"/>
                <a:gd name="T29" fmla="*/ T28 w 947"/>
                <a:gd name="T30" fmla="+- 0 -1022 -1208"/>
                <a:gd name="T31" fmla="*/ -1022 h 1079"/>
                <a:gd name="T32" fmla="+- 0 6807 6615"/>
                <a:gd name="T33" fmla="*/ T32 w 947"/>
                <a:gd name="T34" fmla="+- 0 -982 -1208"/>
                <a:gd name="T35" fmla="*/ -982 h 1079"/>
                <a:gd name="T36" fmla="+- 0 6742 6615"/>
                <a:gd name="T37" fmla="*/ T36 w 947"/>
                <a:gd name="T38" fmla="+- 0 -939 -1208"/>
                <a:gd name="T39" fmla="*/ -939 h 1079"/>
                <a:gd name="T40" fmla="+- 0 6678 6615"/>
                <a:gd name="T41" fmla="*/ T40 w 947"/>
                <a:gd name="T42" fmla="+- 0 -892 -1208"/>
                <a:gd name="T43" fmla="*/ -892 h 1079"/>
                <a:gd name="T44" fmla="+- 0 6615 6615"/>
                <a:gd name="T45" fmla="*/ T44 w 947"/>
                <a:gd name="T46" fmla="+- 0 -841 -1208"/>
                <a:gd name="T47" fmla="*/ -841 h 1079"/>
                <a:gd name="T48" fmla="+- 0 7212 6615"/>
                <a:gd name="T49" fmla="*/ T48 w 947"/>
                <a:gd name="T50" fmla="+- 0 -130 -1208"/>
                <a:gd name="T51" fmla="*/ -130 h 1079"/>
                <a:gd name="T52" fmla="+- 0 7273 6615"/>
                <a:gd name="T53" fmla="*/ T52 w 947"/>
                <a:gd name="T54" fmla="+- 0 -177 -1208"/>
                <a:gd name="T55" fmla="*/ -177 h 1079"/>
                <a:gd name="T56" fmla="+- 0 7340 6615"/>
                <a:gd name="T57" fmla="*/ T56 w 947"/>
                <a:gd name="T58" fmla="+- 0 -217 -1208"/>
                <a:gd name="T59" fmla="*/ -217 h 1079"/>
                <a:gd name="T60" fmla="+- 0 7410 6615"/>
                <a:gd name="T61" fmla="*/ T60 w 947"/>
                <a:gd name="T62" fmla="+- 0 -251 -1208"/>
                <a:gd name="T63" fmla="*/ -251 h 1079"/>
                <a:gd name="T64" fmla="+- 0 7484 6615"/>
                <a:gd name="T65" fmla="*/ T64 w 947"/>
                <a:gd name="T66" fmla="+- 0 -278 -1208"/>
                <a:gd name="T67" fmla="*/ -278 h 1079"/>
                <a:gd name="T68" fmla="+- 0 7562 6615"/>
                <a:gd name="T69" fmla="*/ T68 w 947"/>
                <a:gd name="T70" fmla="+- 0 -297 -1208"/>
                <a:gd name="T71" fmla="*/ -297 h 1079"/>
                <a:gd name="T72" fmla="+- 0 7385 6615"/>
                <a:gd name="T73" fmla="*/ T72 w 947"/>
                <a:gd name="T74" fmla="+- 0 -1208 -1208"/>
                <a:gd name="T75" fmla="*/ -1208 h 107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47" h="1079">
                  <a:moveTo>
                    <a:pt x="770" y="0"/>
                  </a:moveTo>
                  <a:lnTo>
                    <a:pt x="690" y="17"/>
                  </a:lnTo>
                  <a:lnTo>
                    <a:pt x="613" y="37"/>
                  </a:lnTo>
                  <a:lnTo>
                    <a:pt x="539" y="61"/>
                  </a:lnTo>
                  <a:lnTo>
                    <a:pt x="466" y="87"/>
                  </a:lnTo>
                  <a:lnTo>
                    <a:pt x="395" y="117"/>
                  </a:lnTo>
                  <a:lnTo>
                    <a:pt x="326" y="150"/>
                  </a:lnTo>
                  <a:lnTo>
                    <a:pt x="259" y="186"/>
                  </a:lnTo>
                  <a:lnTo>
                    <a:pt x="192" y="226"/>
                  </a:lnTo>
                  <a:lnTo>
                    <a:pt x="127" y="269"/>
                  </a:lnTo>
                  <a:lnTo>
                    <a:pt x="63" y="316"/>
                  </a:lnTo>
                  <a:lnTo>
                    <a:pt x="0" y="367"/>
                  </a:lnTo>
                  <a:lnTo>
                    <a:pt x="597" y="1078"/>
                  </a:lnTo>
                  <a:lnTo>
                    <a:pt x="658" y="1031"/>
                  </a:lnTo>
                  <a:lnTo>
                    <a:pt x="725" y="991"/>
                  </a:lnTo>
                  <a:lnTo>
                    <a:pt x="795" y="957"/>
                  </a:lnTo>
                  <a:lnTo>
                    <a:pt x="869" y="930"/>
                  </a:lnTo>
                  <a:lnTo>
                    <a:pt x="947" y="911"/>
                  </a:lnTo>
                  <a:lnTo>
                    <a:pt x="770" y="0"/>
                  </a:lnTo>
                  <a:close/>
                </a:path>
              </a:pathLst>
            </a:custGeom>
            <a:solidFill>
              <a:srgbClr val="B3D23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59" name="Freeform 58"/>
            <p:cNvSpPr>
              <a:spLocks/>
            </p:cNvSpPr>
            <p:nvPr/>
          </p:nvSpPr>
          <p:spPr bwMode="auto">
            <a:xfrm>
              <a:off x="5991" y="-836"/>
              <a:ext cx="1214" cy="1842"/>
            </a:xfrm>
            <a:custGeom>
              <a:avLst/>
              <a:gdLst>
                <a:gd name="T0" fmla="+- 0 6608 5992"/>
                <a:gd name="T1" fmla="*/ T0 w 1214"/>
                <a:gd name="T2" fmla="+- 0 -835 -835"/>
                <a:gd name="T3" fmla="*/ -835 h 1842"/>
                <a:gd name="T4" fmla="+- 0 6546 5992"/>
                <a:gd name="T5" fmla="*/ T4 w 1214"/>
                <a:gd name="T6" fmla="+- 0 -781 -835"/>
                <a:gd name="T7" fmla="*/ -781 h 1842"/>
                <a:gd name="T8" fmla="+- 0 6487 5992"/>
                <a:gd name="T9" fmla="*/ T8 w 1214"/>
                <a:gd name="T10" fmla="+- 0 -724 -835"/>
                <a:gd name="T11" fmla="*/ -724 h 1842"/>
                <a:gd name="T12" fmla="+- 0 6432 5992"/>
                <a:gd name="T13" fmla="*/ T12 w 1214"/>
                <a:gd name="T14" fmla="+- 0 -666 -835"/>
                <a:gd name="T15" fmla="*/ -666 h 1842"/>
                <a:gd name="T16" fmla="+- 0 6379 5992"/>
                <a:gd name="T17" fmla="*/ T16 w 1214"/>
                <a:gd name="T18" fmla="+- 0 -606 -835"/>
                <a:gd name="T19" fmla="*/ -606 h 1842"/>
                <a:gd name="T20" fmla="+- 0 6330 5992"/>
                <a:gd name="T21" fmla="*/ T20 w 1214"/>
                <a:gd name="T22" fmla="+- 0 -544 -835"/>
                <a:gd name="T23" fmla="*/ -544 h 1842"/>
                <a:gd name="T24" fmla="+- 0 6284 5992"/>
                <a:gd name="T25" fmla="*/ T24 w 1214"/>
                <a:gd name="T26" fmla="+- 0 -480 -835"/>
                <a:gd name="T27" fmla="*/ -480 h 1842"/>
                <a:gd name="T28" fmla="+- 0 6242 5992"/>
                <a:gd name="T29" fmla="*/ T28 w 1214"/>
                <a:gd name="T30" fmla="+- 0 -415 -835"/>
                <a:gd name="T31" fmla="*/ -415 h 1842"/>
                <a:gd name="T32" fmla="+- 0 6202 5992"/>
                <a:gd name="T33" fmla="*/ T32 w 1214"/>
                <a:gd name="T34" fmla="+- 0 -349 -835"/>
                <a:gd name="T35" fmla="*/ -349 h 1842"/>
                <a:gd name="T36" fmla="+- 0 6166 5992"/>
                <a:gd name="T37" fmla="*/ T36 w 1214"/>
                <a:gd name="T38" fmla="+- 0 -281 -835"/>
                <a:gd name="T39" fmla="*/ -281 h 1842"/>
                <a:gd name="T40" fmla="+- 0 6133 5992"/>
                <a:gd name="T41" fmla="*/ T40 w 1214"/>
                <a:gd name="T42" fmla="+- 0 -211 -835"/>
                <a:gd name="T43" fmla="*/ -211 h 1842"/>
                <a:gd name="T44" fmla="+- 0 6104 5992"/>
                <a:gd name="T45" fmla="*/ T44 w 1214"/>
                <a:gd name="T46" fmla="+- 0 -141 -835"/>
                <a:gd name="T47" fmla="*/ -141 h 1842"/>
                <a:gd name="T48" fmla="+- 0 6078 5992"/>
                <a:gd name="T49" fmla="*/ T48 w 1214"/>
                <a:gd name="T50" fmla="+- 0 -69 -835"/>
                <a:gd name="T51" fmla="*/ -69 h 1842"/>
                <a:gd name="T52" fmla="+- 0 6055 5992"/>
                <a:gd name="T53" fmla="*/ T52 w 1214"/>
                <a:gd name="T54" fmla="+- 0 4 -835"/>
                <a:gd name="T55" fmla="*/ 4 h 1842"/>
                <a:gd name="T56" fmla="+- 0 6036 5992"/>
                <a:gd name="T57" fmla="*/ T56 w 1214"/>
                <a:gd name="T58" fmla="+- 0 77 -835"/>
                <a:gd name="T59" fmla="*/ 77 h 1842"/>
                <a:gd name="T60" fmla="+- 0 6020 5992"/>
                <a:gd name="T61" fmla="*/ T60 w 1214"/>
                <a:gd name="T62" fmla="+- 0 152 -835"/>
                <a:gd name="T63" fmla="*/ 152 h 1842"/>
                <a:gd name="T64" fmla="+- 0 6008 5992"/>
                <a:gd name="T65" fmla="*/ T64 w 1214"/>
                <a:gd name="T66" fmla="+- 0 227 -835"/>
                <a:gd name="T67" fmla="*/ 227 h 1842"/>
                <a:gd name="T68" fmla="+- 0 5999 5992"/>
                <a:gd name="T69" fmla="*/ T68 w 1214"/>
                <a:gd name="T70" fmla="+- 0 304 -835"/>
                <a:gd name="T71" fmla="*/ 304 h 1842"/>
                <a:gd name="T72" fmla="+- 0 5993 5992"/>
                <a:gd name="T73" fmla="*/ T72 w 1214"/>
                <a:gd name="T74" fmla="+- 0 380 -835"/>
                <a:gd name="T75" fmla="*/ 380 h 1842"/>
                <a:gd name="T76" fmla="+- 0 5992 5992"/>
                <a:gd name="T77" fmla="*/ T76 w 1214"/>
                <a:gd name="T78" fmla="+- 0 458 -835"/>
                <a:gd name="T79" fmla="*/ 458 h 1842"/>
                <a:gd name="T80" fmla="+- 0 5993 5992"/>
                <a:gd name="T81" fmla="*/ T80 w 1214"/>
                <a:gd name="T82" fmla="+- 0 535 -835"/>
                <a:gd name="T83" fmla="*/ 535 h 1842"/>
                <a:gd name="T84" fmla="+- 0 5999 5992"/>
                <a:gd name="T85" fmla="*/ T84 w 1214"/>
                <a:gd name="T86" fmla="+- 0 613 -835"/>
                <a:gd name="T87" fmla="*/ 613 h 1842"/>
                <a:gd name="T88" fmla="+- 0 6008 5992"/>
                <a:gd name="T89" fmla="*/ T88 w 1214"/>
                <a:gd name="T90" fmla="+- 0 692 -835"/>
                <a:gd name="T91" fmla="*/ 692 h 1842"/>
                <a:gd name="T92" fmla="+- 0 6020 5992"/>
                <a:gd name="T93" fmla="*/ T92 w 1214"/>
                <a:gd name="T94" fmla="+- 0 770 -835"/>
                <a:gd name="T95" fmla="*/ 770 h 1842"/>
                <a:gd name="T96" fmla="+- 0 6037 5992"/>
                <a:gd name="T97" fmla="*/ T96 w 1214"/>
                <a:gd name="T98" fmla="+- 0 849 -835"/>
                <a:gd name="T99" fmla="*/ 849 h 1842"/>
                <a:gd name="T100" fmla="+- 0 6056 5992"/>
                <a:gd name="T101" fmla="*/ T100 w 1214"/>
                <a:gd name="T102" fmla="+- 0 928 -835"/>
                <a:gd name="T103" fmla="*/ 928 h 1842"/>
                <a:gd name="T104" fmla="+- 0 6080 5992"/>
                <a:gd name="T105" fmla="*/ T104 w 1214"/>
                <a:gd name="T106" fmla="+- 0 1007 -835"/>
                <a:gd name="T107" fmla="*/ 1007 h 1842"/>
                <a:gd name="T108" fmla="+- 0 6962 5992"/>
                <a:gd name="T109" fmla="*/ T108 w 1214"/>
                <a:gd name="T110" fmla="+- 0 720 -835"/>
                <a:gd name="T111" fmla="*/ 720 h 1842"/>
                <a:gd name="T112" fmla="+- 0 6946 5992"/>
                <a:gd name="T113" fmla="*/ T112 w 1214"/>
                <a:gd name="T114" fmla="+- 0 662 -835"/>
                <a:gd name="T115" fmla="*/ 662 h 1842"/>
                <a:gd name="T116" fmla="+- 0 6935 5992"/>
                <a:gd name="T117" fmla="*/ T116 w 1214"/>
                <a:gd name="T118" fmla="+- 0 603 -835"/>
                <a:gd name="T119" fmla="*/ 603 h 1842"/>
                <a:gd name="T120" fmla="+- 0 6928 5992"/>
                <a:gd name="T121" fmla="*/ T120 w 1214"/>
                <a:gd name="T122" fmla="+- 0 542 -835"/>
                <a:gd name="T123" fmla="*/ 542 h 1842"/>
                <a:gd name="T124" fmla="+- 0 6925 5992"/>
                <a:gd name="T125" fmla="*/ T124 w 1214"/>
                <a:gd name="T126" fmla="+- 0 479 -835"/>
                <a:gd name="T127" fmla="*/ 479 h 1842"/>
                <a:gd name="T128" fmla="+- 0 6929 5992"/>
                <a:gd name="T129" fmla="*/ T128 w 1214"/>
                <a:gd name="T130" fmla="+- 0 400 -835"/>
                <a:gd name="T131" fmla="*/ 400 h 1842"/>
                <a:gd name="T132" fmla="+- 0 6941 5992"/>
                <a:gd name="T133" fmla="*/ T132 w 1214"/>
                <a:gd name="T134" fmla="+- 0 322 -835"/>
                <a:gd name="T135" fmla="*/ 322 h 1842"/>
                <a:gd name="T136" fmla="+- 0 6960 5992"/>
                <a:gd name="T137" fmla="*/ T136 w 1214"/>
                <a:gd name="T138" fmla="+- 0 248 -835"/>
                <a:gd name="T139" fmla="*/ 248 h 1842"/>
                <a:gd name="T140" fmla="+- 0 6985 5992"/>
                <a:gd name="T141" fmla="*/ T140 w 1214"/>
                <a:gd name="T142" fmla="+- 0 176 -835"/>
                <a:gd name="T143" fmla="*/ 176 h 1842"/>
                <a:gd name="T144" fmla="+- 0 7018 5992"/>
                <a:gd name="T145" fmla="*/ T144 w 1214"/>
                <a:gd name="T146" fmla="+- 0 107 -835"/>
                <a:gd name="T147" fmla="*/ 107 h 1842"/>
                <a:gd name="T148" fmla="+- 0 7056 5992"/>
                <a:gd name="T149" fmla="*/ T148 w 1214"/>
                <a:gd name="T150" fmla="+- 0 43 -835"/>
                <a:gd name="T151" fmla="*/ 43 h 1842"/>
                <a:gd name="T152" fmla="+- 0 7101 5992"/>
                <a:gd name="T153" fmla="*/ T152 w 1214"/>
                <a:gd name="T154" fmla="+- 0 -17 -835"/>
                <a:gd name="T155" fmla="*/ -17 h 1842"/>
                <a:gd name="T156" fmla="+- 0 7150 5992"/>
                <a:gd name="T157" fmla="*/ T156 w 1214"/>
                <a:gd name="T158" fmla="+- 0 -73 -835"/>
                <a:gd name="T159" fmla="*/ -73 h 1842"/>
                <a:gd name="T160" fmla="+- 0 7205 5992"/>
                <a:gd name="T161" fmla="*/ T160 w 1214"/>
                <a:gd name="T162" fmla="+- 0 -124 -835"/>
                <a:gd name="T163" fmla="*/ -124 h 1842"/>
                <a:gd name="T164" fmla="+- 0 6608 5992"/>
                <a:gd name="T165" fmla="*/ T164 w 1214"/>
                <a:gd name="T166" fmla="+- 0 -835 -835"/>
                <a:gd name="T167" fmla="*/ -835 h 18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1214" h="1842">
                  <a:moveTo>
                    <a:pt x="616" y="0"/>
                  </a:moveTo>
                  <a:lnTo>
                    <a:pt x="554" y="54"/>
                  </a:lnTo>
                  <a:lnTo>
                    <a:pt x="495" y="111"/>
                  </a:lnTo>
                  <a:lnTo>
                    <a:pt x="440" y="169"/>
                  </a:lnTo>
                  <a:lnTo>
                    <a:pt x="387" y="229"/>
                  </a:lnTo>
                  <a:lnTo>
                    <a:pt x="338" y="291"/>
                  </a:lnTo>
                  <a:lnTo>
                    <a:pt x="292" y="355"/>
                  </a:lnTo>
                  <a:lnTo>
                    <a:pt x="250" y="420"/>
                  </a:lnTo>
                  <a:lnTo>
                    <a:pt x="210" y="486"/>
                  </a:lnTo>
                  <a:lnTo>
                    <a:pt x="174" y="554"/>
                  </a:lnTo>
                  <a:lnTo>
                    <a:pt x="141" y="624"/>
                  </a:lnTo>
                  <a:lnTo>
                    <a:pt x="112" y="694"/>
                  </a:lnTo>
                  <a:lnTo>
                    <a:pt x="86" y="766"/>
                  </a:lnTo>
                  <a:lnTo>
                    <a:pt x="63" y="839"/>
                  </a:lnTo>
                  <a:lnTo>
                    <a:pt x="44" y="912"/>
                  </a:lnTo>
                  <a:lnTo>
                    <a:pt x="28" y="987"/>
                  </a:lnTo>
                  <a:lnTo>
                    <a:pt x="16" y="1062"/>
                  </a:lnTo>
                  <a:lnTo>
                    <a:pt x="7" y="1139"/>
                  </a:lnTo>
                  <a:lnTo>
                    <a:pt x="1" y="1215"/>
                  </a:lnTo>
                  <a:lnTo>
                    <a:pt x="0" y="1293"/>
                  </a:lnTo>
                  <a:lnTo>
                    <a:pt x="1" y="1370"/>
                  </a:lnTo>
                  <a:lnTo>
                    <a:pt x="7" y="1448"/>
                  </a:lnTo>
                  <a:lnTo>
                    <a:pt x="16" y="1527"/>
                  </a:lnTo>
                  <a:lnTo>
                    <a:pt x="28" y="1605"/>
                  </a:lnTo>
                  <a:lnTo>
                    <a:pt x="45" y="1684"/>
                  </a:lnTo>
                  <a:lnTo>
                    <a:pt x="64" y="1763"/>
                  </a:lnTo>
                  <a:lnTo>
                    <a:pt x="88" y="1842"/>
                  </a:lnTo>
                  <a:lnTo>
                    <a:pt x="970" y="1555"/>
                  </a:lnTo>
                  <a:lnTo>
                    <a:pt x="954" y="1497"/>
                  </a:lnTo>
                  <a:lnTo>
                    <a:pt x="943" y="1438"/>
                  </a:lnTo>
                  <a:lnTo>
                    <a:pt x="936" y="1377"/>
                  </a:lnTo>
                  <a:lnTo>
                    <a:pt x="933" y="1314"/>
                  </a:lnTo>
                  <a:lnTo>
                    <a:pt x="937" y="1235"/>
                  </a:lnTo>
                  <a:lnTo>
                    <a:pt x="949" y="1157"/>
                  </a:lnTo>
                  <a:lnTo>
                    <a:pt x="968" y="1083"/>
                  </a:lnTo>
                  <a:lnTo>
                    <a:pt x="993" y="1011"/>
                  </a:lnTo>
                  <a:lnTo>
                    <a:pt x="1026" y="942"/>
                  </a:lnTo>
                  <a:lnTo>
                    <a:pt x="1064" y="878"/>
                  </a:lnTo>
                  <a:lnTo>
                    <a:pt x="1109" y="818"/>
                  </a:lnTo>
                  <a:lnTo>
                    <a:pt x="1158" y="762"/>
                  </a:lnTo>
                  <a:lnTo>
                    <a:pt x="1213" y="711"/>
                  </a:lnTo>
                  <a:lnTo>
                    <a:pt x="616" y="0"/>
                  </a:lnTo>
                  <a:close/>
                </a:path>
              </a:pathLst>
            </a:custGeom>
            <a:solidFill>
              <a:srgbClr val="008FD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60" name="AutoShape 3199"/>
            <p:cNvSpPr>
              <a:spLocks/>
            </p:cNvSpPr>
            <p:nvPr/>
          </p:nvSpPr>
          <p:spPr bwMode="auto">
            <a:xfrm>
              <a:off x="6082" y="-1241"/>
              <a:ext cx="3355" cy="3441"/>
            </a:xfrm>
            <a:custGeom>
              <a:avLst/>
              <a:gdLst>
                <a:gd name="T0" fmla="+- 0 6109 6083"/>
                <a:gd name="T1" fmla="*/ T0 w 3355"/>
                <a:gd name="T2" fmla="+- 0 1089 -1241"/>
                <a:gd name="T3" fmla="*/ 1089 h 3441"/>
                <a:gd name="T4" fmla="+- 0 6203 6083"/>
                <a:gd name="T5" fmla="*/ T4 w 3355"/>
                <a:gd name="T6" fmla="+- 0 1298 -1241"/>
                <a:gd name="T7" fmla="*/ 1298 h 3441"/>
                <a:gd name="T8" fmla="+- 0 6320 6083"/>
                <a:gd name="T9" fmla="*/ T8 w 3355"/>
                <a:gd name="T10" fmla="+- 0 1489 -1241"/>
                <a:gd name="T11" fmla="*/ 1489 h 3441"/>
                <a:gd name="T12" fmla="+- 0 6459 6083"/>
                <a:gd name="T13" fmla="*/ T12 w 3355"/>
                <a:gd name="T14" fmla="+- 0 1660 -1241"/>
                <a:gd name="T15" fmla="*/ 1660 h 3441"/>
                <a:gd name="T16" fmla="+- 0 6618 6083"/>
                <a:gd name="T17" fmla="*/ T16 w 3355"/>
                <a:gd name="T18" fmla="+- 0 1811 -1241"/>
                <a:gd name="T19" fmla="*/ 1811 h 3441"/>
                <a:gd name="T20" fmla="+- 0 6794 6083"/>
                <a:gd name="T21" fmla="*/ T20 w 3355"/>
                <a:gd name="T22" fmla="+- 0 1938 -1241"/>
                <a:gd name="T23" fmla="*/ 1938 h 3441"/>
                <a:gd name="T24" fmla="+- 0 6986 6083"/>
                <a:gd name="T25" fmla="*/ T24 w 3355"/>
                <a:gd name="T26" fmla="+- 0 2042 -1241"/>
                <a:gd name="T27" fmla="*/ 2042 h 3441"/>
                <a:gd name="T28" fmla="+- 0 7193 6083"/>
                <a:gd name="T29" fmla="*/ T28 w 3355"/>
                <a:gd name="T30" fmla="+- 0 2121 -1241"/>
                <a:gd name="T31" fmla="*/ 2121 h 3441"/>
                <a:gd name="T32" fmla="+- 0 7411 6083"/>
                <a:gd name="T33" fmla="*/ T32 w 3355"/>
                <a:gd name="T34" fmla="+- 0 2173 -1241"/>
                <a:gd name="T35" fmla="*/ 2173 h 3441"/>
                <a:gd name="T36" fmla="+- 0 7639 6083"/>
                <a:gd name="T37" fmla="*/ T36 w 3355"/>
                <a:gd name="T38" fmla="+- 0 2198 -1241"/>
                <a:gd name="T39" fmla="*/ 2198 h 3441"/>
                <a:gd name="T40" fmla="+- 0 7883 6083"/>
                <a:gd name="T41" fmla="*/ T40 w 3355"/>
                <a:gd name="T42" fmla="+- 0 2192 -1241"/>
                <a:gd name="T43" fmla="*/ 2192 h 3441"/>
                <a:gd name="T44" fmla="+- 0 8123 6083"/>
                <a:gd name="T45" fmla="*/ T44 w 3355"/>
                <a:gd name="T46" fmla="+- 0 2151 -1241"/>
                <a:gd name="T47" fmla="*/ 2151 h 3441"/>
                <a:gd name="T48" fmla="+- 0 8350 6083"/>
                <a:gd name="T49" fmla="*/ T48 w 3355"/>
                <a:gd name="T50" fmla="+- 0 2079 -1241"/>
                <a:gd name="T51" fmla="*/ 2079 h 3441"/>
                <a:gd name="T52" fmla="+- 0 8563 6083"/>
                <a:gd name="T53" fmla="*/ T52 w 3355"/>
                <a:gd name="T54" fmla="+- 0 1978 -1241"/>
                <a:gd name="T55" fmla="*/ 1978 h 3441"/>
                <a:gd name="T56" fmla="+- 0 8758 6083"/>
                <a:gd name="T57" fmla="*/ T56 w 3355"/>
                <a:gd name="T58" fmla="+- 0 1849 -1241"/>
                <a:gd name="T59" fmla="*/ 1849 h 3441"/>
                <a:gd name="T60" fmla="+- 0 8933 6083"/>
                <a:gd name="T61" fmla="*/ T60 w 3355"/>
                <a:gd name="T62" fmla="+- 0 1696 -1241"/>
                <a:gd name="T63" fmla="*/ 1696 h 3441"/>
                <a:gd name="T64" fmla="+- 0 9087 6083"/>
                <a:gd name="T65" fmla="*/ T64 w 3355"/>
                <a:gd name="T66" fmla="+- 0 1520 -1241"/>
                <a:gd name="T67" fmla="*/ 1520 h 3441"/>
                <a:gd name="T68" fmla="+- 0 9215 6083"/>
                <a:gd name="T69" fmla="*/ T68 w 3355"/>
                <a:gd name="T70" fmla="+- 0 1325 -1241"/>
                <a:gd name="T71" fmla="*/ 1325 h 3441"/>
                <a:gd name="T72" fmla="+- 0 7637 6083"/>
                <a:gd name="T73" fmla="*/ T72 w 3355"/>
                <a:gd name="T74" fmla="+- 0 1267 -1241"/>
                <a:gd name="T75" fmla="*/ 1267 h 3441"/>
                <a:gd name="T76" fmla="+- 0 7413 6083"/>
                <a:gd name="T77" fmla="*/ T76 w 3355"/>
                <a:gd name="T78" fmla="+- 0 1211 -1241"/>
                <a:gd name="T79" fmla="*/ 1211 h 3441"/>
                <a:gd name="T80" fmla="+- 0 7219 6083"/>
                <a:gd name="T81" fmla="*/ T80 w 3355"/>
                <a:gd name="T82" fmla="+- 0 1095 -1241"/>
                <a:gd name="T83" fmla="*/ 1095 h 3441"/>
                <a:gd name="T84" fmla="+- 0 7067 6083"/>
                <a:gd name="T85" fmla="*/ T84 w 3355"/>
                <a:gd name="T86" fmla="+- 0 931 -1241"/>
                <a:gd name="T87" fmla="*/ 931 h 3441"/>
                <a:gd name="T88" fmla="+- 0 6965 6083"/>
                <a:gd name="T89" fmla="*/ T88 w 3355"/>
                <a:gd name="T90" fmla="+- 0 728 -1241"/>
                <a:gd name="T91" fmla="*/ 728 h 3441"/>
                <a:gd name="T92" fmla="+- 0 7798 6083"/>
                <a:gd name="T93" fmla="*/ T92 w 3355"/>
                <a:gd name="T94" fmla="+- 0 -309 -1241"/>
                <a:gd name="T95" fmla="*/ -309 h 3441"/>
                <a:gd name="T96" fmla="+- 0 8012 6083"/>
                <a:gd name="T97" fmla="*/ T96 w 3355"/>
                <a:gd name="T98" fmla="+- 0 -256 -1241"/>
                <a:gd name="T99" fmla="*/ -256 h 3441"/>
                <a:gd name="T100" fmla="+- 0 8198 6083"/>
                <a:gd name="T101" fmla="*/ T100 w 3355"/>
                <a:gd name="T102" fmla="+- 0 -150 -1241"/>
                <a:gd name="T103" fmla="*/ -150 h 3441"/>
                <a:gd name="T104" fmla="+- 0 8349 6083"/>
                <a:gd name="T105" fmla="*/ T104 w 3355"/>
                <a:gd name="T106" fmla="+- 0 1 -1241"/>
                <a:gd name="T107" fmla="*/ 1 h 3441"/>
                <a:gd name="T108" fmla="+- 0 8454 6083"/>
                <a:gd name="T109" fmla="*/ T108 w 3355"/>
                <a:gd name="T110" fmla="+- 0 189 -1241"/>
                <a:gd name="T111" fmla="*/ 189 h 3441"/>
                <a:gd name="T112" fmla="+- 0 8506 6083"/>
                <a:gd name="T113" fmla="*/ T112 w 3355"/>
                <a:gd name="T114" fmla="+- 0 403 -1241"/>
                <a:gd name="T115" fmla="*/ 403 h 3441"/>
                <a:gd name="T116" fmla="+- 0 8495 6083"/>
                <a:gd name="T117" fmla="*/ T116 w 3355"/>
                <a:gd name="T118" fmla="+- 0 630 -1241"/>
                <a:gd name="T119" fmla="*/ 630 h 3441"/>
                <a:gd name="T120" fmla="+- 0 8424 6083"/>
                <a:gd name="T121" fmla="*/ T120 w 3355"/>
                <a:gd name="T122" fmla="+- 0 837 -1241"/>
                <a:gd name="T123" fmla="*/ 837 h 3441"/>
                <a:gd name="T124" fmla="+- 0 8302 6083"/>
                <a:gd name="T125" fmla="*/ T124 w 3355"/>
                <a:gd name="T126" fmla="+- 0 1013 -1241"/>
                <a:gd name="T127" fmla="*/ 1013 h 3441"/>
                <a:gd name="T128" fmla="+- 0 8137 6083"/>
                <a:gd name="T129" fmla="*/ T128 w 3355"/>
                <a:gd name="T130" fmla="+- 0 1151 -1241"/>
                <a:gd name="T131" fmla="*/ 1151 h 3441"/>
                <a:gd name="T132" fmla="+- 0 7939 6083"/>
                <a:gd name="T133" fmla="*/ T132 w 3355"/>
                <a:gd name="T134" fmla="+- 0 1240 -1241"/>
                <a:gd name="T135" fmla="*/ 1240 h 3441"/>
                <a:gd name="T136" fmla="+- 0 7717 6083"/>
                <a:gd name="T137" fmla="*/ T136 w 3355"/>
                <a:gd name="T138" fmla="+- 0 1271 -1241"/>
                <a:gd name="T139" fmla="*/ 1271 h 3441"/>
                <a:gd name="T140" fmla="+- 0 9286 6083"/>
                <a:gd name="T141" fmla="*/ T140 w 3355"/>
                <a:gd name="T142" fmla="+- 0 1185 -1241"/>
                <a:gd name="T143" fmla="*/ 1185 h 3441"/>
                <a:gd name="T144" fmla="+- 0 9369 6083"/>
                <a:gd name="T145" fmla="*/ T144 w 3355"/>
                <a:gd name="T146" fmla="+- 0 962 -1241"/>
                <a:gd name="T147" fmla="*/ 962 h 3441"/>
                <a:gd name="T148" fmla="+- 0 9420 6083"/>
                <a:gd name="T149" fmla="*/ T148 w 3355"/>
                <a:gd name="T150" fmla="+- 0 726 -1241"/>
                <a:gd name="T151" fmla="*/ 726 h 3441"/>
                <a:gd name="T152" fmla="+- 0 9437 6083"/>
                <a:gd name="T153" fmla="*/ T152 w 3355"/>
                <a:gd name="T154" fmla="+- 0 479 -1241"/>
                <a:gd name="T155" fmla="*/ 479 h 3441"/>
                <a:gd name="T156" fmla="+- 0 9420 6083"/>
                <a:gd name="T157" fmla="*/ T156 w 3355"/>
                <a:gd name="T158" fmla="+- 0 232 -1241"/>
                <a:gd name="T159" fmla="*/ 232 h 3441"/>
                <a:gd name="T160" fmla="+- 0 9369 6083"/>
                <a:gd name="T161" fmla="*/ T160 w 3355"/>
                <a:gd name="T162" fmla="+- 0 -4 -1241"/>
                <a:gd name="T163" fmla="*/ -4 h 3441"/>
                <a:gd name="T164" fmla="+- 0 9286 6083"/>
                <a:gd name="T165" fmla="*/ T164 w 3355"/>
                <a:gd name="T166" fmla="+- 0 -226 -1241"/>
                <a:gd name="T167" fmla="*/ -226 h 3441"/>
                <a:gd name="T168" fmla="+- 0 9175 6083"/>
                <a:gd name="T169" fmla="*/ T168 w 3355"/>
                <a:gd name="T170" fmla="+- 0 -433 -1241"/>
                <a:gd name="T171" fmla="*/ -433 h 3441"/>
                <a:gd name="T172" fmla="+- 0 9038 6083"/>
                <a:gd name="T173" fmla="*/ T172 w 3355"/>
                <a:gd name="T174" fmla="+- 0 -622 -1241"/>
                <a:gd name="T175" fmla="*/ -622 h 3441"/>
                <a:gd name="T176" fmla="+- 0 8878 6083"/>
                <a:gd name="T177" fmla="*/ T176 w 3355"/>
                <a:gd name="T178" fmla="+- 0 -791 -1241"/>
                <a:gd name="T179" fmla="*/ -791 h 3441"/>
                <a:gd name="T180" fmla="+- 0 8696 6083"/>
                <a:gd name="T181" fmla="*/ T180 w 3355"/>
                <a:gd name="T182" fmla="+- 0 -936 -1241"/>
                <a:gd name="T183" fmla="*/ -936 h 3441"/>
                <a:gd name="T184" fmla="+- 0 8495 6083"/>
                <a:gd name="T185" fmla="*/ T184 w 3355"/>
                <a:gd name="T186" fmla="+- 0 -1055 -1241"/>
                <a:gd name="T187" fmla="*/ -1055 h 3441"/>
                <a:gd name="T188" fmla="+- 0 8278 6083"/>
                <a:gd name="T189" fmla="*/ T188 w 3355"/>
                <a:gd name="T190" fmla="+- 0 -1147 -1241"/>
                <a:gd name="T191" fmla="*/ -1147 h 3441"/>
                <a:gd name="T192" fmla="+- 0 8047 6083"/>
                <a:gd name="T193" fmla="*/ T192 w 3355"/>
                <a:gd name="T194" fmla="+- 0 -1209 -1241"/>
                <a:gd name="T195" fmla="*/ -1209 h 3441"/>
                <a:gd name="T196" fmla="+- 0 7805 6083"/>
                <a:gd name="T197" fmla="*/ T196 w 3355"/>
                <a:gd name="T198" fmla="+- 0 -1239 -1241"/>
                <a:gd name="T199" fmla="*/ -1239 h 34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3355" h="3441">
                  <a:moveTo>
                    <a:pt x="882" y="1969"/>
                  </a:moveTo>
                  <a:lnTo>
                    <a:pt x="0" y="2256"/>
                  </a:lnTo>
                  <a:lnTo>
                    <a:pt x="26" y="2330"/>
                  </a:lnTo>
                  <a:lnTo>
                    <a:pt x="54" y="2401"/>
                  </a:lnTo>
                  <a:lnTo>
                    <a:pt x="86" y="2471"/>
                  </a:lnTo>
                  <a:lnTo>
                    <a:pt x="120" y="2539"/>
                  </a:lnTo>
                  <a:lnTo>
                    <a:pt x="156" y="2605"/>
                  </a:lnTo>
                  <a:lnTo>
                    <a:pt x="196" y="2668"/>
                  </a:lnTo>
                  <a:lnTo>
                    <a:pt x="237" y="2730"/>
                  </a:lnTo>
                  <a:lnTo>
                    <a:pt x="281" y="2789"/>
                  </a:lnTo>
                  <a:lnTo>
                    <a:pt x="328" y="2847"/>
                  </a:lnTo>
                  <a:lnTo>
                    <a:pt x="376" y="2901"/>
                  </a:lnTo>
                  <a:lnTo>
                    <a:pt x="427" y="2954"/>
                  </a:lnTo>
                  <a:lnTo>
                    <a:pt x="480" y="3004"/>
                  </a:lnTo>
                  <a:lnTo>
                    <a:pt x="535" y="3052"/>
                  </a:lnTo>
                  <a:lnTo>
                    <a:pt x="592" y="3097"/>
                  </a:lnTo>
                  <a:lnTo>
                    <a:pt x="651" y="3139"/>
                  </a:lnTo>
                  <a:lnTo>
                    <a:pt x="711" y="3179"/>
                  </a:lnTo>
                  <a:lnTo>
                    <a:pt x="774" y="3217"/>
                  </a:lnTo>
                  <a:lnTo>
                    <a:pt x="838" y="3251"/>
                  </a:lnTo>
                  <a:lnTo>
                    <a:pt x="903" y="3283"/>
                  </a:lnTo>
                  <a:lnTo>
                    <a:pt x="971" y="3313"/>
                  </a:lnTo>
                  <a:lnTo>
                    <a:pt x="1039" y="3339"/>
                  </a:lnTo>
                  <a:lnTo>
                    <a:pt x="1110" y="3362"/>
                  </a:lnTo>
                  <a:lnTo>
                    <a:pt x="1181" y="3383"/>
                  </a:lnTo>
                  <a:lnTo>
                    <a:pt x="1254" y="3400"/>
                  </a:lnTo>
                  <a:lnTo>
                    <a:pt x="1328" y="3414"/>
                  </a:lnTo>
                  <a:lnTo>
                    <a:pt x="1403" y="3426"/>
                  </a:lnTo>
                  <a:lnTo>
                    <a:pt x="1479" y="3434"/>
                  </a:lnTo>
                  <a:lnTo>
                    <a:pt x="1556" y="3439"/>
                  </a:lnTo>
                  <a:lnTo>
                    <a:pt x="1634" y="3440"/>
                  </a:lnTo>
                  <a:lnTo>
                    <a:pt x="1718" y="3438"/>
                  </a:lnTo>
                  <a:lnTo>
                    <a:pt x="1800" y="3433"/>
                  </a:lnTo>
                  <a:lnTo>
                    <a:pt x="1881" y="3423"/>
                  </a:lnTo>
                  <a:lnTo>
                    <a:pt x="1961" y="3409"/>
                  </a:lnTo>
                  <a:lnTo>
                    <a:pt x="2040" y="3392"/>
                  </a:lnTo>
                  <a:lnTo>
                    <a:pt x="2117" y="3372"/>
                  </a:lnTo>
                  <a:lnTo>
                    <a:pt x="2193" y="3348"/>
                  </a:lnTo>
                  <a:lnTo>
                    <a:pt x="2267" y="3320"/>
                  </a:lnTo>
                  <a:lnTo>
                    <a:pt x="2340" y="3289"/>
                  </a:lnTo>
                  <a:lnTo>
                    <a:pt x="2411" y="3256"/>
                  </a:lnTo>
                  <a:lnTo>
                    <a:pt x="2480" y="3219"/>
                  </a:lnTo>
                  <a:lnTo>
                    <a:pt x="2547" y="3179"/>
                  </a:lnTo>
                  <a:lnTo>
                    <a:pt x="2612" y="3136"/>
                  </a:lnTo>
                  <a:lnTo>
                    <a:pt x="2675" y="3090"/>
                  </a:lnTo>
                  <a:lnTo>
                    <a:pt x="2736" y="3041"/>
                  </a:lnTo>
                  <a:lnTo>
                    <a:pt x="2794" y="2990"/>
                  </a:lnTo>
                  <a:lnTo>
                    <a:pt x="2850" y="2937"/>
                  </a:lnTo>
                  <a:lnTo>
                    <a:pt x="2904" y="2880"/>
                  </a:lnTo>
                  <a:lnTo>
                    <a:pt x="2955" y="2822"/>
                  </a:lnTo>
                  <a:lnTo>
                    <a:pt x="3004" y="2761"/>
                  </a:lnTo>
                  <a:lnTo>
                    <a:pt x="3050" y="2698"/>
                  </a:lnTo>
                  <a:lnTo>
                    <a:pt x="3092" y="2633"/>
                  </a:lnTo>
                  <a:lnTo>
                    <a:pt x="3132" y="2566"/>
                  </a:lnTo>
                  <a:lnTo>
                    <a:pt x="3161" y="2512"/>
                  </a:lnTo>
                  <a:lnTo>
                    <a:pt x="1634" y="2512"/>
                  </a:lnTo>
                  <a:lnTo>
                    <a:pt x="1554" y="2508"/>
                  </a:lnTo>
                  <a:lnTo>
                    <a:pt x="1477" y="2497"/>
                  </a:lnTo>
                  <a:lnTo>
                    <a:pt x="1402" y="2478"/>
                  </a:lnTo>
                  <a:lnTo>
                    <a:pt x="1330" y="2452"/>
                  </a:lnTo>
                  <a:lnTo>
                    <a:pt x="1261" y="2419"/>
                  </a:lnTo>
                  <a:lnTo>
                    <a:pt x="1197" y="2381"/>
                  </a:lnTo>
                  <a:lnTo>
                    <a:pt x="1136" y="2336"/>
                  </a:lnTo>
                  <a:lnTo>
                    <a:pt x="1080" y="2286"/>
                  </a:lnTo>
                  <a:lnTo>
                    <a:pt x="1029" y="2231"/>
                  </a:lnTo>
                  <a:lnTo>
                    <a:pt x="984" y="2172"/>
                  </a:lnTo>
                  <a:lnTo>
                    <a:pt x="944" y="2108"/>
                  </a:lnTo>
                  <a:lnTo>
                    <a:pt x="910" y="2040"/>
                  </a:lnTo>
                  <a:lnTo>
                    <a:pt x="882" y="1969"/>
                  </a:lnTo>
                  <a:close/>
                  <a:moveTo>
                    <a:pt x="1639" y="0"/>
                  </a:moveTo>
                  <a:lnTo>
                    <a:pt x="1639" y="928"/>
                  </a:lnTo>
                  <a:lnTo>
                    <a:pt x="1715" y="932"/>
                  </a:lnTo>
                  <a:lnTo>
                    <a:pt x="1788" y="943"/>
                  </a:lnTo>
                  <a:lnTo>
                    <a:pt x="1860" y="961"/>
                  </a:lnTo>
                  <a:lnTo>
                    <a:pt x="1929" y="985"/>
                  </a:lnTo>
                  <a:lnTo>
                    <a:pt x="1994" y="1015"/>
                  </a:lnTo>
                  <a:lnTo>
                    <a:pt x="2057" y="1050"/>
                  </a:lnTo>
                  <a:lnTo>
                    <a:pt x="2115" y="1091"/>
                  </a:lnTo>
                  <a:lnTo>
                    <a:pt x="2170" y="1137"/>
                  </a:lnTo>
                  <a:lnTo>
                    <a:pt x="2220" y="1188"/>
                  </a:lnTo>
                  <a:lnTo>
                    <a:pt x="2266" y="1242"/>
                  </a:lnTo>
                  <a:lnTo>
                    <a:pt x="2306" y="1301"/>
                  </a:lnTo>
                  <a:lnTo>
                    <a:pt x="2342" y="1364"/>
                  </a:lnTo>
                  <a:lnTo>
                    <a:pt x="2371" y="1430"/>
                  </a:lnTo>
                  <a:lnTo>
                    <a:pt x="2395" y="1499"/>
                  </a:lnTo>
                  <a:lnTo>
                    <a:pt x="2412" y="1570"/>
                  </a:lnTo>
                  <a:lnTo>
                    <a:pt x="2423" y="1644"/>
                  </a:lnTo>
                  <a:lnTo>
                    <a:pt x="2426" y="1720"/>
                  </a:lnTo>
                  <a:lnTo>
                    <a:pt x="2423" y="1797"/>
                  </a:lnTo>
                  <a:lnTo>
                    <a:pt x="2412" y="1871"/>
                  </a:lnTo>
                  <a:lnTo>
                    <a:pt x="2395" y="1943"/>
                  </a:lnTo>
                  <a:lnTo>
                    <a:pt x="2371" y="2012"/>
                  </a:lnTo>
                  <a:lnTo>
                    <a:pt x="2341" y="2078"/>
                  </a:lnTo>
                  <a:lnTo>
                    <a:pt x="2306" y="2141"/>
                  </a:lnTo>
                  <a:lnTo>
                    <a:pt x="2265" y="2200"/>
                  </a:lnTo>
                  <a:lnTo>
                    <a:pt x="2219" y="2254"/>
                  </a:lnTo>
                  <a:lnTo>
                    <a:pt x="2168" y="2305"/>
                  </a:lnTo>
                  <a:lnTo>
                    <a:pt x="2113" y="2351"/>
                  </a:lnTo>
                  <a:lnTo>
                    <a:pt x="2054" y="2392"/>
                  </a:lnTo>
                  <a:lnTo>
                    <a:pt x="1992" y="2427"/>
                  </a:lnTo>
                  <a:lnTo>
                    <a:pt x="1926" y="2457"/>
                  </a:lnTo>
                  <a:lnTo>
                    <a:pt x="1856" y="2481"/>
                  </a:lnTo>
                  <a:lnTo>
                    <a:pt x="1785" y="2498"/>
                  </a:lnTo>
                  <a:lnTo>
                    <a:pt x="1710" y="2509"/>
                  </a:lnTo>
                  <a:lnTo>
                    <a:pt x="1634" y="2512"/>
                  </a:lnTo>
                  <a:lnTo>
                    <a:pt x="3161" y="2512"/>
                  </a:lnTo>
                  <a:lnTo>
                    <a:pt x="3170" y="2497"/>
                  </a:lnTo>
                  <a:lnTo>
                    <a:pt x="3203" y="2426"/>
                  </a:lnTo>
                  <a:lnTo>
                    <a:pt x="3234" y="2353"/>
                  </a:lnTo>
                  <a:lnTo>
                    <a:pt x="3262" y="2279"/>
                  </a:lnTo>
                  <a:lnTo>
                    <a:pt x="3286" y="2203"/>
                  </a:lnTo>
                  <a:lnTo>
                    <a:pt x="3306" y="2126"/>
                  </a:lnTo>
                  <a:lnTo>
                    <a:pt x="3323" y="2047"/>
                  </a:lnTo>
                  <a:lnTo>
                    <a:pt x="3337" y="1967"/>
                  </a:lnTo>
                  <a:lnTo>
                    <a:pt x="3346" y="1886"/>
                  </a:lnTo>
                  <a:lnTo>
                    <a:pt x="3352" y="1804"/>
                  </a:lnTo>
                  <a:lnTo>
                    <a:pt x="3354" y="1720"/>
                  </a:lnTo>
                  <a:lnTo>
                    <a:pt x="3352" y="1637"/>
                  </a:lnTo>
                  <a:lnTo>
                    <a:pt x="3346" y="1555"/>
                  </a:lnTo>
                  <a:lnTo>
                    <a:pt x="3337" y="1473"/>
                  </a:lnTo>
                  <a:lnTo>
                    <a:pt x="3323" y="1393"/>
                  </a:lnTo>
                  <a:lnTo>
                    <a:pt x="3306" y="1315"/>
                  </a:lnTo>
                  <a:lnTo>
                    <a:pt x="3286" y="1237"/>
                  </a:lnTo>
                  <a:lnTo>
                    <a:pt x="3262" y="1162"/>
                  </a:lnTo>
                  <a:lnTo>
                    <a:pt x="3234" y="1087"/>
                  </a:lnTo>
                  <a:lnTo>
                    <a:pt x="3203" y="1015"/>
                  </a:lnTo>
                  <a:lnTo>
                    <a:pt x="3169" y="943"/>
                  </a:lnTo>
                  <a:lnTo>
                    <a:pt x="3132" y="875"/>
                  </a:lnTo>
                  <a:lnTo>
                    <a:pt x="3092" y="808"/>
                  </a:lnTo>
                  <a:lnTo>
                    <a:pt x="3050" y="742"/>
                  </a:lnTo>
                  <a:lnTo>
                    <a:pt x="3004" y="679"/>
                  </a:lnTo>
                  <a:lnTo>
                    <a:pt x="2955" y="619"/>
                  </a:lnTo>
                  <a:lnTo>
                    <a:pt x="2904" y="560"/>
                  </a:lnTo>
                  <a:lnTo>
                    <a:pt x="2850" y="504"/>
                  </a:lnTo>
                  <a:lnTo>
                    <a:pt x="2795" y="450"/>
                  </a:lnTo>
                  <a:lnTo>
                    <a:pt x="2736" y="399"/>
                  </a:lnTo>
                  <a:lnTo>
                    <a:pt x="2676" y="351"/>
                  </a:lnTo>
                  <a:lnTo>
                    <a:pt x="2613" y="305"/>
                  </a:lnTo>
                  <a:lnTo>
                    <a:pt x="2548" y="263"/>
                  </a:lnTo>
                  <a:lnTo>
                    <a:pt x="2481" y="223"/>
                  </a:lnTo>
                  <a:lnTo>
                    <a:pt x="2412" y="186"/>
                  </a:lnTo>
                  <a:lnTo>
                    <a:pt x="2342" y="152"/>
                  </a:lnTo>
                  <a:lnTo>
                    <a:pt x="2269" y="121"/>
                  </a:lnTo>
                  <a:lnTo>
                    <a:pt x="2195" y="94"/>
                  </a:lnTo>
                  <a:lnTo>
                    <a:pt x="2120" y="70"/>
                  </a:lnTo>
                  <a:lnTo>
                    <a:pt x="2043" y="49"/>
                  </a:lnTo>
                  <a:lnTo>
                    <a:pt x="1964" y="32"/>
                  </a:lnTo>
                  <a:lnTo>
                    <a:pt x="1885" y="18"/>
                  </a:lnTo>
                  <a:lnTo>
                    <a:pt x="1804" y="8"/>
                  </a:lnTo>
                  <a:lnTo>
                    <a:pt x="1722" y="2"/>
                  </a:lnTo>
                  <a:lnTo>
                    <a:pt x="1639" y="0"/>
                  </a:lnTo>
                  <a:close/>
                </a:path>
              </a:pathLst>
            </a:custGeom>
            <a:solidFill>
              <a:srgbClr val="00377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61" name="Picture 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 y="-94"/>
              <a:ext cx="1100" cy="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Text Box 3197"/>
            <p:cNvSpPr txBox="1">
              <a:spLocks noChangeArrowheads="1"/>
            </p:cNvSpPr>
            <p:nvPr/>
          </p:nvSpPr>
          <p:spPr bwMode="auto">
            <a:xfrm>
              <a:off x="7431" y="-1228"/>
              <a:ext cx="2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600" b="1" dirty="0">
                  <a:solidFill>
                    <a:srgbClr val="FFFFFF"/>
                  </a:solidFill>
                  <a:effectLst/>
                  <a:latin typeface="Arial Narrow" panose="020B0606020202030204" pitchFamily="34" charset="0"/>
                  <a:ea typeface="Calibri" panose="020F0502020204030204" pitchFamily="34" charset="0"/>
                </a:rPr>
                <a:t>3%</a:t>
              </a:r>
              <a:endParaRPr lang="en-US" sz="2000" dirty="0">
                <a:effectLst/>
                <a:latin typeface="Calibri" panose="020F0502020204030204" pitchFamily="34" charset="0"/>
                <a:ea typeface="Calibri" panose="020F0502020204030204" pitchFamily="34" charset="0"/>
              </a:endParaRPr>
            </a:p>
          </p:txBody>
        </p:sp>
        <p:sp>
          <p:nvSpPr>
            <p:cNvPr id="63" name="Text Box 3196"/>
            <p:cNvSpPr txBox="1">
              <a:spLocks noChangeArrowheads="1"/>
            </p:cNvSpPr>
            <p:nvPr/>
          </p:nvSpPr>
          <p:spPr bwMode="auto">
            <a:xfrm>
              <a:off x="7006" y="-826"/>
              <a:ext cx="2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000" b="1" dirty="0">
                  <a:effectLst/>
                  <a:latin typeface="Arial Narrow" panose="020B0606020202030204" pitchFamily="34" charset="0"/>
                  <a:ea typeface="Calibri" panose="020F0502020204030204" pitchFamily="34" charset="0"/>
                </a:rPr>
                <a:t>8%</a:t>
              </a:r>
              <a:endParaRPr lang="en-US" sz="1100" dirty="0">
                <a:effectLst/>
                <a:latin typeface="Calibri" panose="020F0502020204030204" pitchFamily="34" charset="0"/>
                <a:ea typeface="Calibri" panose="020F0502020204030204" pitchFamily="34" charset="0"/>
              </a:endParaRPr>
            </a:p>
          </p:txBody>
        </p:sp>
        <p:sp>
          <p:nvSpPr>
            <p:cNvPr id="64" name="Text Box 3195"/>
            <p:cNvSpPr txBox="1">
              <a:spLocks noChangeArrowheads="1"/>
            </p:cNvSpPr>
            <p:nvPr/>
          </p:nvSpPr>
          <p:spPr bwMode="auto">
            <a:xfrm>
              <a:off x="6249" y="-9"/>
              <a:ext cx="475"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sz="1600" b="1" dirty="0">
                  <a:solidFill>
                    <a:srgbClr val="FFFFFF"/>
                  </a:solidFill>
                  <a:effectLst/>
                  <a:latin typeface="Arial Narrow" panose="020B0606020202030204" pitchFamily="34" charset="0"/>
                  <a:ea typeface="Calibri" panose="020F0502020204030204" pitchFamily="34" charset="0"/>
                </a:rPr>
                <a:t>19%</a:t>
              </a:r>
              <a:endParaRPr lang="en-US" sz="2000" dirty="0">
                <a:effectLst/>
                <a:latin typeface="Calibri" panose="020F0502020204030204" pitchFamily="34" charset="0"/>
                <a:ea typeface="Calibri" panose="020F0502020204030204" pitchFamily="34" charset="0"/>
              </a:endParaRPr>
            </a:p>
          </p:txBody>
        </p:sp>
        <p:sp>
          <p:nvSpPr>
            <p:cNvPr id="65" name="Text Box 3194"/>
            <p:cNvSpPr txBox="1">
              <a:spLocks noChangeArrowheads="1"/>
            </p:cNvSpPr>
            <p:nvPr/>
          </p:nvSpPr>
          <p:spPr bwMode="auto">
            <a:xfrm>
              <a:off x="8752" y="351"/>
              <a:ext cx="39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0" marR="0">
                <a:spcBef>
                  <a:spcPts val="45"/>
                </a:spcBef>
                <a:spcAft>
                  <a:spcPts val="0"/>
                </a:spcAft>
              </a:pPr>
              <a:r>
                <a:rPr lang="en-US" b="1" dirty="0">
                  <a:solidFill>
                    <a:srgbClr val="FFFFFF"/>
                  </a:solidFill>
                  <a:effectLst/>
                  <a:latin typeface="Arial Narrow" panose="020B0606020202030204" pitchFamily="34" charset="0"/>
                  <a:ea typeface="Calibri" panose="020F0502020204030204" pitchFamily="34" charset="0"/>
                </a:rPr>
                <a:t>70%</a:t>
              </a:r>
              <a:endParaRPr lang="en-US" sz="2400" dirty="0">
                <a:effectLst/>
                <a:latin typeface="Calibri" panose="020F0502020204030204" pitchFamily="34" charset="0"/>
                <a:ea typeface="Calibri" panose="020F0502020204030204" pitchFamily="34" charset="0"/>
              </a:endParaRPr>
            </a:p>
          </p:txBody>
        </p:sp>
      </p:gr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sp>
        <p:nvSpPr>
          <p:cNvPr id="69" name="TextBox 68"/>
          <p:cNvSpPr txBox="1"/>
          <p:nvPr/>
        </p:nvSpPr>
        <p:spPr>
          <a:xfrm>
            <a:off x="2489100" y="1730534"/>
            <a:ext cx="1927584" cy="276999"/>
          </a:xfrm>
          <a:prstGeom prst="rect">
            <a:avLst/>
          </a:prstGeom>
          <a:noFill/>
        </p:spPr>
        <p:txBody>
          <a:bodyPr wrap="square" rtlCol="0">
            <a:spAutoFit/>
          </a:bodyPr>
          <a:lstStyle/>
          <a:p>
            <a:r>
              <a:rPr lang="en-US" sz="1200" b="1" dirty="0"/>
              <a:t>Used more than 3 groups</a:t>
            </a:r>
          </a:p>
        </p:txBody>
      </p:sp>
      <p:cxnSp>
        <p:nvCxnSpPr>
          <p:cNvPr id="71" name="Straight Connector 70"/>
          <p:cNvCxnSpPr>
            <a:stCxn id="62" idx="2"/>
          </p:cNvCxnSpPr>
          <p:nvPr/>
        </p:nvCxnSpPr>
        <p:spPr>
          <a:xfrm flipV="1">
            <a:off x="2096256" y="1888488"/>
            <a:ext cx="491512" cy="431145"/>
          </a:xfrm>
          <a:prstGeom prst="line">
            <a:avLst/>
          </a:prstGeom>
        </p:spPr>
        <p:style>
          <a:lnRef idx="1">
            <a:schemeClr val="accent1"/>
          </a:lnRef>
          <a:fillRef idx="0">
            <a:schemeClr val="accent1"/>
          </a:fillRef>
          <a:effectRef idx="0">
            <a:schemeClr val="accent1"/>
          </a:effectRef>
          <a:fontRef idx="minor">
            <a:schemeClr val="tx1"/>
          </a:fontRef>
        </p:style>
      </p:cxnSp>
      <p:sp>
        <p:nvSpPr>
          <p:cNvPr id="26"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19</a:t>
            </a:r>
          </a:p>
        </p:txBody>
      </p:sp>
    </p:spTree>
    <p:extLst>
      <p:ext uri="{BB962C8B-B14F-4D97-AF65-F5344CB8AC3E}">
        <p14:creationId xmlns:p14="http://schemas.microsoft.com/office/powerpoint/2010/main" val="188572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8005032"/>
              </p:ext>
            </p:extLst>
          </p:nvPr>
        </p:nvGraphicFramePr>
        <p:xfrm>
          <a:off x="539750" y="1989138"/>
          <a:ext cx="799269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545878" y="332656"/>
            <a:ext cx="7543800" cy="1450757"/>
          </a:xfrm>
        </p:spPr>
        <p:txBody>
          <a:bodyPr/>
          <a:lstStyle/>
          <a:p>
            <a:r>
              <a:rPr lang="en-US" dirty="0"/>
              <a:t>Presentation Flow</a:t>
            </a:r>
          </a:p>
        </p:txBody>
      </p:sp>
      <p:sp>
        <p:nvSpPr>
          <p:cNvPr id="2" name="Slide Number Placeholder 1"/>
          <p:cNvSpPr>
            <a:spLocks noGrp="1"/>
          </p:cNvSpPr>
          <p:nvPr>
            <p:ph type="sldNum" sz="quarter" idx="12"/>
          </p:nvPr>
        </p:nvSpPr>
        <p:spPr/>
        <p:txBody>
          <a:bodyPr/>
          <a:lstStyle/>
          <a:p>
            <a:fld id="{5EEDB22F-4A2B-43E8-8DE7-D0EC24ABB9A3}" type="slidenum">
              <a:rPr lang="en-GB" smtClean="0"/>
              <a:t>2</a:t>
            </a:fld>
            <a:endParaRPr lang="en-GB" dirty="0"/>
          </a:p>
        </p:txBody>
      </p:sp>
    </p:spTree>
    <p:extLst>
      <p:ext uri="{BB962C8B-B14F-4D97-AF65-F5344CB8AC3E}">
        <p14:creationId xmlns:p14="http://schemas.microsoft.com/office/powerpoint/2010/main" val="397817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2" y="283089"/>
            <a:ext cx="8839167" cy="101696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tx1"/>
                </a:solidFill>
              </a:rPr>
              <a:t>Savings moderated but Credit uptake picked up from 2013...mainly digital </a:t>
            </a:r>
          </a:p>
        </p:txBody>
      </p:sp>
      <p:sp>
        <p:nvSpPr>
          <p:cNvPr id="3" name="Rectangle 2"/>
          <p:cNvSpPr/>
          <p:nvPr/>
        </p:nvSpPr>
        <p:spPr>
          <a:xfrm>
            <a:off x="5364088" y="1438743"/>
            <a:ext cx="3376918" cy="36933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Top Reasons for not saving (%)</a:t>
            </a:r>
            <a:endParaRPr lang="en-US" b="1" dirty="0"/>
          </a:p>
        </p:txBody>
      </p:sp>
      <p:sp>
        <p:nvSpPr>
          <p:cNvPr id="9" name="Rectangle 8"/>
          <p:cNvSpPr/>
          <p:nvPr/>
        </p:nvSpPr>
        <p:spPr>
          <a:xfrm>
            <a:off x="426203" y="1371565"/>
            <a:ext cx="3852933" cy="36933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Savings and Credit Uptake (%)</a:t>
            </a:r>
            <a:endParaRPr lang="en-US" b="1" dirty="0"/>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43"/>
          <p:cNvSpPr>
            <a:spLocks noChangeArrowheads="1"/>
          </p:cNvSpPr>
          <p:nvPr/>
        </p:nvSpPr>
        <p:spPr bwMode="auto">
          <a:xfrm flipV="1">
            <a:off x="1311274" y="172282"/>
            <a:ext cx="74313303"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8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graphicFrame>
        <p:nvGraphicFramePr>
          <p:cNvPr id="26" name="Chart 25">
            <a:extLst>
              <a:ext uri="{FF2B5EF4-FFF2-40B4-BE49-F238E27FC236}">
                <a16:creationId xmlns:a16="http://schemas.microsoft.com/office/drawing/2014/main" id="{B166146A-2AE5-4A4D-9DF3-53468450A0FC}"/>
              </a:ext>
            </a:extLst>
          </p:cNvPr>
          <p:cNvGraphicFramePr>
            <a:graphicFrameLocks/>
          </p:cNvGraphicFramePr>
          <p:nvPr>
            <p:extLst>
              <p:ext uri="{D42A27DB-BD31-4B8C-83A1-F6EECF244321}">
                <p14:modId xmlns:p14="http://schemas.microsoft.com/office/powerpoint/2010/main" val="3207684787"/>
              </p:ext>
            </p:extLst>
          </p:nvPr>
        </p:nvGraphicFramePr>
        <p:xfrm>
          <a:off x="107505" y="1812407"/>
          <a:ext cx="4563349" cy="3733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160AFF15-1F48-46FA-B198-A35AA44C71ED}"/>
              </a:ext>
            </a:extLst>
          </p:cNvPr>
          <p:cNvGraphicFramePr/>
          <p:nvPr>
            <p:extLst>
              <p:ext uri="{D42A27DB-BD31-4B8C-83A1-F6EECF244321}">
                <p14:modId xmlns:p14="http://schemas.microsoft.com/office/powerpoint/2010/main" val="1525159900"/>
              </p:ext>
            </p:extLst>
          </p:nvPr>
        </p:nvGraphicFramePr>
        <p:xfrm>
          <a:off x="4764662" y="1808076"/>
          <a:ext cx="4271834" cy="3737498"/>
        </p:xfrm>
        <a:graphic>
          <a:graphicData uri="http://schemas.openxmlformats.org/drawingml/2006/chart">
            <c:chart xmlns:c="http://schemas.openxmlformats.org/drawingml/2006/chart" xmlns:r="http://schemas.openxmlformats.org/officeDocument/2006/relationships" r:id="rId4"/>
          </a:graphicData>
        </a:graphic>
      </p:graphicFrame>
      <p:sp>
        <p:nvSpPr>
          <p:cNvPr id="15"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20</a:t>
            </a:r>
          </a:p>
        </p:txBody>
      </p:sp>
    </p:spTree>
    <p:extLst>
      <p:ext uri="{BB962C8B-B14F-4D97-AF65-F5344CB8AC3E}">
        <p14:creationId xmlns:p14="http://schemas.microsoft.com/office/powerpoint/2010/main" val="4274226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2" y="283089"/>
            <a:ext cx="8839167" cy="101696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3600" dirty="0">
                <a:solidFill>
                  <a:schemeClr val="tx1"/>
                </a:solidFill>
              </a:rPr>
              <a:t>Cost/affordability and preference influence product/service use...</a:t>
            </a:r>
          </a:p>
        </p:txBody>
      </p:sp>
      <p:sp>
        <p:nvSpPr>
          <p:cNvPr id="9" name="Rectangle 8"/>
          <p:cNvSpPr/>
          <p:nvPr/>
        </p:nvSpPr>
        <p:spPr>
          <a:xfrm>
            <a:off x="971600" y="1470369"/>
            <a:ext cx="7056784" cy="36759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Key Reasons for non-use of a financial provider/product (%)</a:t>
            </a:r>
            <a:endParaRPr lang="en-US" b="1" dirty="0"/>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pic>
        <p:nvPicPr>
          <p:cNvPr id="7" name="Picture 6"/>
          <p:cNvPicPr>
            <a:picLocks noChangeAspect="1"/>
          </p:cNvPicPr>
          <p:nvPr/>
        </p:nvPicPr>
        <p:blipFill>
          <a:blip r:embed="rId3"/>
          <a:stretch>
            <a:fillRect/>
          </a:stretch>
        </p:blipFill>
        <p:spPr>
          <a:xfrm>
            <a:off x="395536" y="1837961"/>
            <a:ext cx="7992887" cy="4039310"/>
          </a:xfrm>
          <a:prstGeom prst="rect">
            <a:avLst/>
          </a:prstGeom>
          <a:ln>
            <a:solidFill>
              <a:srgbClr val="002060"/>
            </a:solidFill>
          </a:ln>
        </p:spPr>
      </p:pic>
      <p:sp>
        <p:nvSpPr>
          <p:cNvPr id="12"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21</a:t>
            </a:r>
          </a:p>
        </p:txBody>
      </p:sp>
    </p:spTree>
    <p:extLst>
      <p:ext uri="{BB962C8B-B14F-4D97-AF65-F5344CB8AC3E}">
        <p14:creationId xmlns:p14="http://schemas.microsoft.com/office/powerpoint/2010/main" val="2640145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443632" cy="67398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rPr>
              <a:t>Use of insurance, pension and investments products vary overtime...</a:t>
            </a:r>
          </a:p>
        </p:txBody>
      </p:sp>
      <p:sp>
        <p:nvSpPr>
          <p:cNvPr id="9" name="Rectangle 8"/>
          <p:cNvSpPr/>
          <p:nvPr/>
        </p:nvSpPr>
        <p:spPr>
          <a:xfrm>
            <a:off x="395536" y="1013443"/>
            <a:ext cx="6480720" cy="338554"/>
          </a:xfrm>
          <a:prstGeom prst="rect">
            <a:avLst/>
          </a:prstGeom>
        </p:spPr>
        <p:txBody>
          <a:bodyPr wrap="square">
            <a:spAutoFit/>
          </a:bodyPr>
          <a:lstStyle/>
          <a:p>
            <a:r>
              <a:rPr lang="en-GB" sz="1600" b="1" dirty="0">
                <a:solidFill>
                  <a:srgbClr val="002774"/>
                </a:solidFill>
              </a:rPr>
              <a:t>Use of Insurance, pension and investments providers (%)</a:t>
            </a:r>
            <a:endParaRPr lang="en-US" sz="1600" dirty="0">
              <a:solidFill>
                <a:srgbClr val="002774"/>
              </a:solidFill>
            </a:endParaRPr>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graphicFrame>
        <p:nvGraphicFramePr>
          <p:cNvPr id="12" name="Chart 11">
            <a:extLst>
              <a:ext uri="{FF2B5EF4-FFF2-40B4-BE49-F238E27FC236}">
                <a16:creationId xmlns:a16="http://schemas.microsoft.com/office/drawing/2014/main" id="{6A853471-18E2-424B-8119-E6CDBF9A3420}"/>
              </a:ext>
            </a:extLst>
          </p:cNvPr>
          <p:cNvGraphicFramePr/>
          <p:nvPr>
            <p:extLst>
              <p:ext uri="{D42A27DB-BD31-4B8C-83A1-F6EECF244321}">
                <p14:modId xmlns:p14="http://schemas.microsoft.com/office/powerpoint/2010/main" val="2340200245"/>
              </p:ext>
            </p:extLst>
          </p:nvPr>
        </p:nvGraphicFramePr>
        <p:xfrm>
          <a:off x="539552" y="1351997"/>
          <a:ext cx="7632848" cy="408219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83568" y="5578207"/>
            <a:ext cx="6466479" cy="369332"/>
          </a:xfrm>
          <a:prstGeom prst="rect">
            <a:avLst/>
          </a:prstGeom>
          <a:noFill/>
        </p:spPr>
        <p:txBody>
          <a:bodyPr wrap="square" rtlCol="0">
            <a:spAutoFit/>
          </a:bodyPr>
          <a:lstStyle/>
          <a:p>
            <a:pPr marL="285750" indent="-285750">
              <a:buFont typeface="Arial" panose="020B0604020202020204" pitchFamily="34" charset="0"/>
              <a:buChar char="•"/>
            </a:pPr>
            <a:r>
              <a:rPr lang="en-US" dirty="0"/>
              <a:t>Reasons vary for these trends</a:t>
            </a:r>
          </a:p>
        </p:txBody>
      </p:sp>
      <p:sp>
        <p:nvSpPr>
          <p:cNvPr id="13"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22</a:t>
            </a:r>
          </a:p>
        </p:txBody>
      </p:sp>
    </p:spTree>
    <p:extLst>
      <p:ext uri="{BB962C8B-B14F-4D97-AF65-F5344CB8AC3E}">
        <p14:creationId xmlns:p14="http://schemas.microsoft.com/office/powerpoint/2010/main" val="1456786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443632" cy="67398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rPr>
              <a:t>Use of insurance mainly influenced by ability to pay policy premiums...</a:t>
            </a:r>
          </a:p>
        </p:txBody>
      </p:sp>
      <p:sp>
        <p:nvSpPr>
          <p:cNvPr id="9" name="Rectangle 8"/>
          <p:cNvSpPr/>
          <p:nvPr/>
        </p:nvSpPr>
        <p:spPr>
          <a:xfrm>
            <a:off x="1108743" y="1579045"/>
            <a:ext cx="6480720" cy="338554"/>
          </a:xfrm>
          <a:prstGeom prst="rect">
            <a:avLst/>
          </a:prstGeom>
        </p:spPr>
        <p:txBody>
          <a:bodyPr wrap="square">
            <a:spAutoFit/>
          </a:bodyPr>
          <a:lstStyle/>
          <a:p>
            <a:r>
              <a:rPr lang="en-GB" sz="1600" b="1" dirty="0">
                <a:solidFill>
                  <a:srgbClr val="002774"/>
                </a:solidFill>
              </a:rPr>
              <a:t>Top Reasons for lack of Insurance policy (%)</a:t>
            </a:r>
            <a:endParaRPr lang="en-US" sz="1600" dirty="0">
              <a:solidFill>
                <a:srgbClr val="002774"/>
              </a:solidFill>
            </a:endParaRPr>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pic>
        <p:nvPicPr>
          <p:cNvPr id="3" name="Picture 2">
            <a:extLst>
              <a:ext uri="{FF2B5EF4-FFF2-40B4-BE49-F238E27FC236}">
                <a16:creationId xmlns:a16="http://schemas.microsoft.com/office/drawing/2014/main" id="{F110B39F-982B-4782-BDA8-D1CCC5DA4FFF}"/>
              </a:ext>
            </a:extLst>
          </p:cNvPr>
          <p:cNvPicPr>
            <a:picLocks noChangeAspect="1"/>
          </p:cNvPicPr>
          <p:nvPr/>
        </p:nvPicPr>
        <p:blipFill>
          <a:blip r:embed="rId3"/>
          <a:stretch>
            <a:fillRect/>
          </a:stretch>
        </p:blipFill>
        <p:spPr>
          <a:xfrm>
            <a:off x="827584" y="1976727"/>
            <a:ext cx="6912768" cy="3545185"/>
          </a:xfrm>
          <a:prstGeom prst="rect">
            <a:avLst/>
          </a:prstGeom>
          <a:ln>
            <a:solidFill>
              <a:srgbClr val="002060"/>
            </a:solidFill>
          </a:ln>
        </p:spPr>
      </p:pic>
      <p:sp>
        <p:nvSpPr>
          <p:cNvPr id="12"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23</a:t>
            </a:r>
          </a:p>
        </p:txBody>
      </p:sp>
    </p:spTree>
    <p:extLst>
      <p:ext uri="{BB962C8B-B14F-4D97-AF65-F5344CB8AC3E}">
        <p14:creationId xmlns:p14="http://schemas.microsoft.com/office/powerpoint/2010/main" val="61473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443632" cy="67398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rPr>
              <a:t>Mobile money device increasingly driving insurance policy premiums payment channels...</a:t>
            </a:r>
          </a:p>
        </p:txBody>
      </p:sp>
      <p:sp>
        <p:nvSpPr>
          <p:cNvPr id="9" name="Rectangle 8"/>
          <p:cNvSpPr/>
          <p:nvPr/>
        </p:nvSpPr>
        <p:spPr>
          <a:xfrm>
            <a:off x="1129540" y="1246643"/>
            <a:ext cx="6480720" cy="338554"/>
          </a:xfrm>
          <a:prstGeom prst="rect">
            <a:avLst/>
          </a:prstGeom>
        </p:spPr>
        <p:txBody>
          <a:bodyPr wrap="square">
            <a:spAutoFit/>
          </a:bodyPr>
          <a:lstStyle/>
          <a:p>
            <a:r>
              <a:rPr lang="en-GB" sz="1600" b="1" dirty="0">
                <a:solidFill>
                  <a:srgbClr val="002774"/>
                </a:solidFill>
              </a:rPr>
              <a:t>Channels for Paying Insurance policy premiums (%)</a:t>
            </a:r>
            <a:endParaRPr lang="en-US" sz="1600" dirty="0">
              <a:solidFill>
                <a:srgbClr val="002774"/>
              </a:solidFill>
            </a:endParaRPr>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pic>
        <p:nvPicPr>
          <p:cNvPr id="2" name="Picture 1">
            <a:extLst>
              <a:ext uri="{FF2B5EF4-FFF2-40B4-BE49-F238E27FC236}">
                <a16:creationId xmlns:a16="http://schemas.microsoft.com/office/drawing/2014/main" id="{BF413B5D-955C-4D9A-9B52-CB18D6DFEC80}"/>
              </a:ext>
            </a:extLst>
          </p:cNvPr>
          <p:cNvPicPr>
            <a:picLocks noChangeAspect="1"/>
          </p:cNvPicPr>
          <p:nvPr/>
        </p:nvPicPr>
        <p:blipFill>
          <a:blip r:embed="rId3"/>
          <a:stretch>
            <a:fillRect/>
          </a:stretch>
        </p:blipFill>
        <p:spPr>
          <a:xfrm>
            <a:off x="304833" y="1585198"/>
            <a:ext cx="8443632" cy="3848994"/>
          </a:xfrm>
          <a:prstGeom prst="rect">
            <a:avLst/>
          </a:prstGeom>
          <a:ln>
            <a:solidFill>
              <a:schemeClr val="tx1"/>
            </a:solidFill>
          </a:ln>
        </p:spPr>
      </p:pic>
      <p:sp>
        <p:nvSpPr>
          <p:cNvPr id="12"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24</a:t>
            </a:r>
          </a:p>
        </p:txBody>
      </p:sp>
    </p:spTree>
    <p:extLst>
      <p:ext uri="{BB962C8B-B14F-4D97-AF65-F5344CB8AC3E}">
        <p14:creationId xmlns:p14="http://schemas.microsoft.com/office/powerpoint/2010/main" val="206959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443632" cy="67398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rPr>
              <a:t>Lack of investible funds and little knowledge are inhibitors to investment in securities...</a:t>
            </a:r>
          </a:p>
        </p:txBody>
      </p:sp>
      <p:sp>
        <p:nvSpPr>
          <p:cNvPr id="9" name="Rectangle 8"/>
          <p:cNvSpPr/>
          <p:nvPr/>
        </p:nvSpPr>
        <p:spPr>
          <a:xfrm>
            <a:off x="1129540" y="1246643"/>
            <a:ext cx="6480720" cy="338554"/>
          </a:xfrm>
          <a:prstGeom prst="rect">
            <a:avLst/>
          </a:prstGeom>
        </p:spPr>
        <p:txBody>
          <a:bodyPr wrap="square">
            <a:spAutoFit/>
          </a:bodyPr>
          <a:lstStyle/>
          <a:p>
            <a:r>
              <a:rPr lang="en-GB" sz="1600" b="1" dirty="0">
                <a:solidFill>
                  <a:srgbClr val="002774"/>
                </a:solidFill>
              </a:rPr>
              <a:t>Top Reasons for not investing in securities (%)</a:t>
            </a:r>
            <a:endParaRPr lang="en-US" sz="1600" dirty="0">
              <a:solidFill>
                <a:srgbClr val="002774"/>
              </a:solidFill>
            </a:endParaRPr>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pic>
        <p:nvPicPr>
          <p:cNvPr id="3" name="Picture 2">
            <a:extLst>
              <a:ext uri="{FF2B5EF4-FFF2-40B4-BE49-F238E27FC236}">
                <a16:creationId xmlns:a16="http://schemas.microsoft.com/office/drawing/2014/main" id="{2224DBE0-8087-44A4-A1A3-B818E48A0ED3}"/>
              </a:ext>
            </a:extLst>
          </p:cNvPr>
          <p:cNvPicPr>
            <a:picLocks noChangeAspect="1"/>
          </p:cNvPicPr>
          <p:nvPr/>
        </p:nvPicPr>
        <p:blipFill>
          <a:blip r:embed="rId3"/>
          <a:stretch>
            <a:fillRect/>
          </a:stretch>
        </p:blipFill>
        <p:spPr>
          <a:xfrm>
            <a:off x="764325" y="1585197"/>
            <a:ext cx="7984139" cy="4077899"/>
          </a:xfrm>
          <a:prstGeom prst="rect">
            <a:avLst/>
          </a:prstGeom>
          <a:ln>
            <a:solidFill>
              <a:srgbClr val="002060"/>
            </a:solidFill>
          </a:ln>
        </p:spPr>
      </p:pic>
      <p:sp>
        <p:nvSpPr>
          <p:cNvPr id="12"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25</a:t>
            </a:r>
          </a:p>
        </p:txBody>
      </p:sp>
    </p:spTree>
    <p:extLst>
      <p:ext uri="{BB962C8B-B14F-4D97-AF65-F5344CB8AC3E}">
        <p14:creationId xmlns:p14="http://schemas.microsoft.com/office/powerpoint/2010/main" val="3808336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443632" cy="67398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rPr>
              <a:t>Despite rapid digitalization, Cash still remains the most dominant mode of making payments...</a:t>
            </a:r>
          </a:p>
        </p:txBody>
      </p:sp>
      <p:sp>
        <p:nvSpPr>
          <p:cNvPr id="9" name="Rectangle 8"/>
          <p:cNvSpPr/>
          <p:nvPr/>
        </p:nvSpPr>
        <p:spPr>
          <a:xfrm>
            <a:off x="277797" y="1240612"/>
            <a:ext cx="6480720" cy="338554"/>
          </a:xfrm>
          <a:prstGeom prst="rect">
            <a:avLst/>
          </a:prstGeom>
        </p:spPr>
        <p:txBody>
          <a:bodyPr wrap="square">
            <a:spAutoFit/>
          </a:bodyPr>
          <a:lstStyle/>
          <a:p>
            <a:r>
              <a:rPr lang="en-GB" sz="1600" b="1" dirty="0">
                <a:solidFill>
                  <a:srgbClr val="002774"/>
                </a:solidFill>
              </a:rPr>
              <a:t>Cash dominates all other transaction devices (%)</a:t>
            </a:r>
            <a:endParaRPr lang="en-US" sz="1600" dirty="0">
              <a:solidFill>
                <a:srgbClr val="002774"/>
              </a:solidFill>
            </a:endParaRPr>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sp>
        <p:nvSpPr>
          <p:cNvPr id="3" name="Rectangle 2"/>
          <p:cNvSpPr/>
          <p:nvPr/>
        </p:nvSpPr>
        <p:spPr>
          <a:xfrm>
            <a:off x="6735710" y="1944097"/>
            <a:ext cx="2250578" cy="2862322"/>
          </a:xfrm>
          <a:prstGeom prst="rect">
            <a:avLst/>
          </a:prstGeom>
        </p:spPr>
        <p:txBody>
          <a:bodyPr wrap="square">
            <a:spAutoFit/>
          </a:bodyPr>
          <a:lstStyle/>
          <a:p>
            <a:pPr marL="285750" indent="-285750">
              <a:buFont typeface="Arial" panose="020B0604020202020204" pitchFamily="34" charset="0"/>
              <a:buChar char="•"/>
            </a:pPr>
            <a:r>
              <a:rPr lang="en-GB" sz="2000" dirty="0">
                <a:latin typeface="Times New Roman" panose="02020603050405020304" pitchFamily="18" charset="0"/>
                <a:ea typeface="Calibri" panose="020F0502020204030204" pitchFamily="34" charset="0"/>
              </a:rPr>
              <a:t>Cash used widely for daily expenses, monthly bills payments, fee payments,  remittances, and purchase of assets</a:t>
            </a:r>
            <a:endParaRPr lang="en-US" sz="2000" dirty="0"/>
          </a:p>
        </p:txBody>
      </p:sp>
      <p:graphicFrame>
        <p:nvGraphicFramePr>
          <p:cNvPr id="79" name="Chart 78">
            <a:extLst>
              <a:ext uri="{FF2B5EF4-FFF2-40B4-BE49-F238E27FC236}">
                <a16:creationId xmlns:a16="http://schemas.microsoft.com/office/drawing/2014/main" id="{87664250-5FE9-4993-9F4E-1E5B562A86EB}"/>
              </a:ext>
            </a:extLst>
          </p:cNvPr>
          <p:cNvGraphicFramePr/>
          <p:nvPr>
            <p:extLst>
              <p:ext uri="{D42A27DB-BD31-4B8C-83A1-F6EECF244321}">
                <p14:modId xmlns:p14="http://schemas.microsoft.com/office/powerpoint/2010/main" val="495190162"/>
              </p:ext>
            </p:extLst>
          </p:nvPr>
        </p:nvGraphicFramePr>
        <p:xfrm>
          <a:off x="251520" y="1693765"/>
          <a:ext cx="6390382" cy="3740425"/>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26</a:t>
            </a:r>
          </a:p>
        </p:txBody>
      </p:sp>
    </p:spTree>
    <p:extLst>
      <p:ext uri="{BB962C8B-B14F-4D97-AF65-F5344CB8AC3E}">
        <p14:creationId xmlns:p14="http://schemas.microsoft.com/office/powerpoint/2010/main" val="3389847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04833" y="283089"/>
            <a:ext cx="8443632" cy="673988"/>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800" dirty="0">
                <a:solidFill>
                  <a:schemeClr val="tx1"/>
                </a:solidFill>
              </a:rPr>
              <a:t>Mobile money usage quite widespread amid emerging challenges...</a:t>
            </a:r>
          </a:p>
        </p:txBody>
      </p:sp>
      <p:sp>
        <p:nvSpPr>
          <p:cNvPr id="9" name="Rectangle 8"/>
          <p:cNvSpPr/>
          <p:nvPr/>
        </p:nvSpPr>
        <p:spPr>
          <a:xfrm>
            <a:off x="539551" y="1254531"/>
            <a:ext cx="3384377" cy="338554"/>
          </a:xfrm>
          <a:prstGeom prst="rect">
            <a:avLst/>
          </a:prstGeom>
        </p:spPr>
        <p:txBody>
          <a:bodyPr wrap="square">
            <a:spAutoFit/>
          </a:bodyPr>
          <a:lstStyle/>
          <a:p>
            <a:r>
              <a:rPr lang="en-GB" sz="1600" b="1" dirty="0">
                <a:solidFill>
                  <a:srgbClr val="002774"/>
                </a:solidFill>
              </a:rPr>
              <a:t>Purpose of having mobile money</a:t>
            </a:r>
            <a:endParaRPr lang="en-US" sz="1600" dirty="0">
              <a:solidFill>
                <a:srgbClr val="002774"/>
              </a:solidFill>
            </a:endParaRPr>
          </a:p>
        </p:txBody>
      </p:sp>
      <p:sp>
        <p:nvSpPr>
          <p:cNvPr id="51" name="Rectangle 38"/>
          <p:cNvSpPr>
            <a:spLocks noChangeArrowheads="1"/>
          </p:cNvSpPr>
          <p:nvPr/>
        </p:nvSpPr>
        <p:spPr bwMode="auto">
          <a:xfrm>
            <a:off x="-1" y="-453600"/>
            <a:ext cx="74313303" cy="91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44"/>
          <p:cNvSpPr>
            <a:spLocks noChangeArrowheads="1"/>
          </p:cNvSpPr>
          <p:nvPr/>
        </p:nvSpPr>
        <p:spPr bwMode="auto">
          <a:xfrm flipV="1">
            <a:off x="1311274" y="267175"/>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45"/>
          <p:cNvSpPr>
            <a:spLocks noChangeArrowheads="1"/>
          </p:cNvSpPr>
          <p:nvPr/>
        </p:nvSpPr>
        <p:spPr bwMode="auto">
          <a:xfrm flipV="1">
            <a:off x="1311274" y="268762"/>
            <a:ext cx="7431330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12863" algn="l"/>
              </a:tabLst>
              <a:defRPr>
                <a:solidFill>
                  <a:schemeClr val="tx1"/>
                </a:solidFill>
                <a:latin typeface="Arial" panose="020B0604020202020204" pitchFamily="34" charset="0"/>
              </a:defRPr>
            </a:lvl1pPr>
            <a:lvl2pPr eaLnBrk="0" fontAlgn="base" hangingPunct="0">
              <a:spcBef>
                <a:spcPct val="0"/>
              </a:spcBef>
              <a:spcAft>
                <a:spcPct val="0"/>
              </a:spcAft>
              <a:tabLst>
                <a:tab pos="1312863" algn="l"/>
              </a:tabLst>
              <a:defRPr>
                <a:solidFill>
                  <a:schemeClr val="tx1"/>
                </a:solidFill>
                <a:latin typeface="Arial" panose="020B0604020202020204" pitchFamily="34" charset="0"/>
              </a:defRPr>
            </a:lvl2pPr>
            <a:lvl3pPr eaLnBrk="0" fontAlgn="base" hangingPunct="0">
              <a:spcBef>
                <a:spcPct val="0"/>
              </a:spcBef>
              <a:spcAft>
                <a:spcPct val="0"/>
              </a:spcAft>
              <a:tabLst>
                <a:tab pos="1312863" algn="l"/>
              </a:tabLst>
              <a:defRPr>
                <a:solidFill>
                  <a:schemeClr val="tx1"/>
                </a:solidFill>
                <a:latin typeface="Arial" panose="020B0604020202020204" pitchFamily="34" charset="0"/>
              </a:defRPr>
            </a:lvl3pPr>
            <a:lvl4pPr eaLnBrk="0" fontAlgn="base" hangingPunct="0">
              <a:spcBef>
                <a:spcPct val="0"/>
              </a:spcBef>
              <a:spcAft>
                <a:spcPct val="0"/>
              </a:spcAft>
              <a:tabLst>
                <a:tab pos="1312863" algn="l"/>
              </a:tabLst>
              <a:defRPr>
                <a:solidFill>
                  <a:schemeClr val="tx1"/>
                </a:solidFill>
                <a:latin typeface="Arial" panose="020B0604020202020204" pitchFamily="34" charset="0"/>
              </a:defRPr>
            </a:lvl4pPr>
            <a:lvl5pPr eaLnBrk="0" fontAlgn="base" hangingPunct="0">
              <a:spcBef>
                <a:spcPct val="0"/>
              </a:spcBef>
              <a:spcAft>
                <a:spcPct val="0"/>
              </a:spcAft>
              <a:tabLst>
                <a:tab pos="1312863" algn="l"/>
              </a:tabLst>
              <a:defRPr>
                <a:solidFill>
                  <a:schemeClr val="tx1"/>
                </a:solidFill>
                <a:latin typeface="Arial" panose="020B0604020202020204" pitchFamily="34" charset="0"/>
              </a:defRPr>
            </a:lvl5pPr>
            <a:lvl6pPr eaLnBrk="0" fontAlgn="base" hangingPunct="0">
              <a:spcBef>
                <a:spcPct val="0"/>
              </a:spcBef>
              <a:spcAft>
                <a:spcPct val="0"/>
              </a:spcAft>
              <a:tabLst>
                <a:tab pos="1312863" algn="l"/>
              </a:tabLst>
              <a:defRPr>
                <a:solidFill>
                  <a:schemeClr val="tx1"/>
                </a:solidFill>
                <a:latin typeface="Arial" panose="020B0604020202020204" pitchFamily="34" charset="0"/>
              </a:defRPr>
            </a:lvl6pPr>
            <a:lvl7pPr eaLnBrk="0" fontAlgn="base" hangingPunct="0">
              <a:spcBef>
                <a:spcPct val="0"/>
              </a:spcBef>
              <a:spcAft>
                <a:spcPct val="0"/>
              </a:spcAft>
              <a:tabLst>
                <a:tab pos="1312863" algn="l"/>
              </a:tabLst>
              <a:defRPr>
                <a:solidFill>
                  <a:schemeClr val="tx1"/>
                </a:solidFill>
                <a:latin typeface="Arial" panose="020B0604020202020204" pitchFamily="34" charset="0"/>
              </a:defRPr>
            </a:lvl7pPr>
            <a:lvl8pPr eaLnBrk="0" fontAlgn="base" hangingPunct="0">
              <a:spcBef>
                <a:spcPct val="0"/>
              </a:spcBef>
              <a:spcAft>
                <a:spcPct val="0"/>
              </a:spcAft>
              <a:tabLst>
                <a:tab pos="1312863" algn="l"/>
              </a:tabLst>
              <a:defRPr>
                <a:solidFill>
                  <a:schemeClr val="tx1"/>
                </a:solidFill>
                <a:latin typeface="Arial" panose="020B0604020202020204" pitchFamily="34" charset="0"/>
              </a:defRPr>
            </a:lvl8pPr>
            <a:lvl9pPr eaLnBrk="0" fontAlgn="base" hangingPunct="0">
              <a:spcBef>
                <a:spcPct val="0"/>
              </a:spcBef>
              <a:spcAft>
                <a:spcPct val="0"/>
              </a:spcAft>
              <a:tabLst>
                <a:tab pos="13128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312863" algn="l"/>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groups</a:t>
            </a: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312863" algn="l"/>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46"/>
          <p:cNvSpPr>
            <a:spLocks noChangeArrowheads="1"/>
          </p:cNvSpPr>
          <p:nvPr/>
        </p:nvSpPr>
        <p:spPr bwMode="auto">
          <a:xfrm flipV="1">
            <a:off x="1228724" y="405675"/>
            <a:ext cx="7431330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&gt;3 groups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Box 65"/>
          <p:cNvSpPr txBox="1"/>
          <p:nvPr/>
        </p:nvSpPr>
        <p:spPr>
          <a:xfrm>
            <a:off x="2248875" y="5157192"/>
            <a:ext cx="1026981" cy="276999"/>
          </a:xfrm>
          <a:prstGeom prst="rect">
            <a:avLst/>
          </a:prstGeom>
          <a:noFill/>
        </p:spPr>
        <p:txBody>
          <a:bodyPr wrap="square" rtlCol="0">
            <a:spAutoFit/>
          </a:bodyPr>
          <a:lstStyle/>
          <a:p>
            <a:r>
              <a:rPr lang="en-US" sz="1200" b="1" dirty="0">
                <a:solidFill>
                  <a:schemeClr val="bg1"/>
                </a:solidFill>
              </a:rPr>
              <a:t>Use 1 group</a:t>
            </a:r>
          </a:p>
        </p:txBody>
      </p:sp>
      <p:sp>
        <p:nvSpPr>
          <p:cNvPr id="67" name="TextBox 66"/>
          <p:cNvSpPr txBox="1"/>
          <p:nvPr/>
        </p:nvSpPr>
        <p:spPr>
          <a:xfrm rot="17544245">
            <a:off x="536800" y="3610821"/>
            <a:ext cx="1149113" cy="276999"/>
          </a:xfrm>
          <a:prstGeom prst="rect">
            <a:avLst/>
          </a:prstGeom>
          <a:noFill/>
        </p:spPr>
        <p:txBody>
          <a:bodyPr wrap="square" rtlCol="0">
            <a:spAutoFit/>
          </a:bodyPr>
          <a:lstStyle/>
          <a:p>
            <a:r>
              <a:rPr lang="en-US" sz="1200" b="1" dirty="0">
                <a:solidFill>
                  <a:schemeClr val="bg1"/>
                </a:solidFill>
              </a:rPr>
              <a:t>Use 2  groups</a:t>
            </a:r>
          </a:p>
        </p:txBody>
      </p:sp>
      <p:sp>
        <p:nvSpPr>
          <p:cNvPr id="68" name="TextBox 67"/>
          <p:cNvSpPr txBox="1"/>
          <p:nvPr/>
        </p:nvSpPr>
        <p:spPr>
          <a:xfrm rot="15696432">
            <a:off x="1198517" y="2535194"/>
            <a:ext cx="1149113" cy="276999"/>
          </a:xfrm>
          <a:prstGeom prst="rect">
            <a:avLst/>
          </a:prstGeom>
          <a:noFill/>
        </p:spPr>
        <p:txBody>
          <a:bodyPr wrap="square" rtlCol="0">
            <a:spAutoFit/>
          </a:bodyPr>
          <a:lstStyle/>
          <a:p>
            <a:r>
              <a:rPr lang="en-US" sz="1200" b="1" dirty="0">
                <a:solidFill>
                  <a:schemeClr val="bg1"/>
                </a:solidFill>
              </a:rPr>
              <a:t>Use 3  groups</a:t>
            </a:r>
          </a:p>
        </p:txBody>
      </p:sp>
      <p:pic>
        <p:nvPicPr>
          <p:cNvPr id="2" name="Picture 1">
            <a:extLst>
              <a:ext uri="{FF2B5EF4-FFF2-40B4-BE49-F238E27FC236}">
                <a16:creationId xmlns:a16="http://schemas.microsoft.com/office/drawing/2014/main" id="{0A13A701-0B72-4DC5-BD1A-F31A71CB4C7F}"/>
              </a:ext>
            </a:extLst>
          </p:cNvPr>
          <p:cNvPicPr>
            <a:picLocks noChangeAspect="1"/>
          </p:cNvPicPr>
          <p:nvPr/>
        </p:nvPicPr>
        <p:blipFill>
          <a:blip r:embed="rId3"/>
          <a:stretch>
            <a:fillRect/>
          </a:stretch>
        </p:blipFill>
        <p:spPr>
          <a:xfrm>
            <a:off x="539553" y="1686502"/>
            <a:ext cx="3816424" cy="3110648"/>
          </a:xfrm>
          <a:prstGeom prst="rect">
            <a:avLst/>
          </a:prstGeom>
          <a:ln>
            <a:solidFill>
              <a:srgbClr val="002060"/>
            </a:solidFill>
          </a:ln>
        </p:spPr>
      </p:pic>
      <p:pic>
        <p:nvPicPr>
          <p:cNvPr id="4" name="Picture 3">
            <a:extLst>
              <a:ext uri="{FF2B5EF4-FFF2-40B4-BE49-F238E27FC236}">
                <a16:creationId xmlns:a16="http://schemas.microsoft.com/office/drawing/2014/main" id="{344F86F2-ED9E-4D88-A6B1-8296CED2B0EE}"/>
              </a:ext>
            </a:extLst>
          </p:cNvPr>
          <p:cNvPicPr>
            <a:picLocks noChangeAspect="1"/>
          </p:cNvPicPr>
          <p:nvPr/>
        </p:nvPicPr>
        <p:blipFill>
          <a:blip r:embed="rId4"/>
          <a:stretch>
            <a:fillRect/>
          </a:stretch>
        </p:blipFill>
        <p:spPr>
          <a:xfrm>
            <a:off x="4355976" y="1686502"/>
            <a:ext cx="4679825" cy="3110649"/>
          </a:xfrm>
          <a:prstGeom prst="rect">
            <a:avLst/>
          </a:prstGeom>
          <a:ln>
            <a:solidFill>
              <a:srgbClr val="002060"/>
            </a:solidFill>
          </a:ln>
        </p:spPr>
      </p:pic>
      <p:sp>
        <p:nvSpPr>
          <p:cNvPr id="15" name="Rectangle 14">
            <a:extLst>
              <a:ext uri="{FF2B5EF4-FFF2-40B4-BE49-F238E27FC236}">
                <a16:creationId xmlns:a16="http://schemas.microsoft.com/office/drawing/2014/main" id="{F826D926-5F47-4689-9E32-46B9176C6FD9}"/>
              </a:ext>
            </a:extLst>
          </p:cNvPr>
          <p:cNvSpPr/>
          <p:nvPr/>
        </p:nvSpPr>
        <p:spPr>
          <a:xfrm>
            <a:off x="4572000" y="1254531"/>
            <a:ext cx="3384377" cy="338554"/>
          </a:xfrm>
          <a:prstGeom prst="rect">
            <a:avLst/>
          </a:prstGeom>
        </p:spPr>
        <p:txBody>
          <a:bodyPr wrap="square">
            <a:spAutoFit/>
          </a:bodyPr>
          <a:lstStyle/>
          <a:p>
            <a:r>
              <a:rPr lang="en-GB" sz="1600" b="1" dirty="0">
                <a:solidFill>
                  <a:srgbClr val="002774"/>
                </a:solidFill>
              </a:rPr>
              <a:t>Challenges in using mobile money</a:t>
            </a:r>
            <a:endParaRPr lang="en-US" sz="1600" dirty="0">
              <a:solidFill>
                <a:srgbClr val="002774"/>
              </a:solidFill>
            </a:endParaRPr>
          </a:p>
        </p:txBody>
      </p:sp>
      <p:sp>
        <p:nvSpPr>
          <p:cNvPr id="14"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27</a:t>
            </a:r>
          </a:p>
        </p:txBody>
      </p:sp>
    </p:spTree>
    <p:extLst>
      <p:ext uri="{BB962C8B-B14F-4D97-AF65-F5344CB8AC3E}">
        <p14:creationId xmlns:p14="http://schemas.microsoft.com/office/powerpoint/2010/main" val="383517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496944" cy="1008112"/>
          </a:xfrm>
        </p:spPr>
        <p:txBody>
          <a:bodyPr>
            <a:normAutofit/>
          </a:bodyPr>
          <a:lstStyle/>
          <a:p>
            <a:pPr algn="ctr"/>
            <a:r>
              <a:rPr lang="en-US" sz="3200" dirty="0"/>
              <a:t>Relevance: Goals, Needs and Financial Solutions</a:t>
            </a:r>
          </a:p>
        </p:txBody>
      </p:sp>
      <p:sp>
        <p:nvSpPr>
          <p:cNvPr id="3"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28</a:t>
            </a:r>
          </a:p>
        </p:txBody>
      </p:sp>
    </p:spTree>
    <p:extLst>
      <p:ext uri="{BB962C8B-B14F-4D97-AF65-F5344CB8AC3E}">
        <p14:creationId xmlns:p14="http://schemas.microsoft.com/office/powerpoint/2010/main" val="3036345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576C-F34E-474C-A13B-FE5B43DC0950}"/>
              </a:ext>
            </a:extLst>
          </p:cNvPr>
          <p:cNvSpPr>
            <a:spLocks noGrp="1"/>
          </p:cNvSpPr>
          <p:nvPr>
            <p:ph type="title"/>
          </p:nvPr>
        </p:nvSpPr>
        <p:spPr>
          <a:xfrm>
            <a:off x="192206" y="677344"/>
            <a:ext cx="8916298" cy="951456"/>
          </a:xfrm>
        </p:spPr>
        <p:txBody>
          <a:bodyPr>
            <a:noAutofit/>
          </a:bodyPr>
          <a:lstStyle/>
          <a:p>
            <a:r>
              <a:rPr lang="en-US" sz="3200" dirty="0"/>
              <a:t>Major priority goal among Kenyans is education and putting food on the table… </a:t>
            </a:r>
            <a:endParaRPr lang="en-KE" sz="3200" dirty="0"/>
          </a:p>
        </p:txBody>
      </p:sp>
      <p:pic>
        <p:nvPicPr>
          <p:cNvPr id="3" name="Picture 2">
            <a:extLst>
              <a:ext uri="{FF2B5EF4-FFF2-40B4-BE49-F238E27FC236}">
                <a16:creationId xmlns:a16="http://schemas.microsoft.com/office/drawing/2014/main" id="{09E233F3-84E6-4C56-87B4-D4F9A5BEC42B}"/>
              </a:ext>
            </a:extLst>
          </p:cNvPr>
          <p:cNvPicPr>
            <a:picLocks noChangeAspect="1"/>
          </p:cNvPicPr>
          <p:nvPr/>
        </p:nvPicPr>
        <p:blipFill>
          <a:blip r:embed="rId3"/>
          <a:stretch>
            <a:fillRect/>
          </a:stretch>
        </p:blipFill>
        <p:spPr>
          <a:xfrm>
            <a:off x="395536" y="2226202"/>
            <a:ext cx="7848872" cy="3363037"/>
          </a:xfrm>
          <a:prstGeom prst="rect">
            <a:avLst/>
          </a:prstGeom>
          <a:ln>
            <a:solidFill>
              <a:schemeClr val="tx1"/>
            </a:solidFill>
          </a:ln>
        </p:spPr>
      </p:pic>
      <p:sp>
        <p:nvSpPr>
          <p:cNvPr id="5" name="Rectangle 4">
            <a:extLst>
              <a:ext uri="{FF2B5EF4-FFF2-40B4-BE49-F238E27FC236}">
                <a16:creationId xmlns:a16="http://schemas.microsoft.com/office/drawing/2014/main" id="{3F784A74-977F-47D3-9584-C869F9F4161A}"/>
              </a:ext>
            </a:extLst>
          </p:cNvPr>
          <p:cNvSpPr/>
          <p:nvPr/>
        </p:nvSpPr>
        <p:spPr>
          <a:xfrm>
            <a:off x="755576" y="1856871"/>
            <a:ext cx="4621586" cy="369332"/>
          </a:xfrm>
          <a:prstGeom prst="rect">
            <a:avLst/>
          </a:prstGeom>
        </p:spPr>
        <p:txBody>
          <a:bodyPr wrap="none">
            <a:spAutoFit/>
          </a:bodyPr>
          <a:lstStyle/>
          <a:p>
            <a:r>
              <a:rPr lang="en-US" b="1" dirty="0">
                <a:solidFill>
                  <a:srgbClr val="002060"/>
                </a:solidFill>
              </a:rPr>
              <a:t>Major priority goal by sex and residence (%)</a:t>
            </a:r>
          </a:p>
        </p:txBody>
      </p:sp>
      <p:sp>
        <p:nvSpPr>
          <p:cNvPr id="4" name="Slide Number Placeholder 3"/>
          <p:cNvSpPr>
            <a:spLocks noGrp="1"/>
          </p:cNvSpPr>
          <p:nvPr>
            <p:ph type="sldNum" sz="quarter" idx="12"/>
          </p:nvPr>
        </p:nvSpPr>
        <p:spPr>
          <a:xfrm>
            <a:off x="59589" y="6473314"/>
            <a:ext cx="335947" cy="365125"/>
          </a:xfrm>
        </p:spPr>
        <p:txBody>
          <a:bodyPr/>
          <a:lstStyle/>
          <a:p>
            <a:fld id="{5EEDB22F-4A2B-43E8-8DE7-D0EC24ABB9A3}" type="slidenum">
              <a:rPr lang="en-GB" sz="1100" b="1" smtClean="0"/>
              <a:t>29</a:t>
            </a:fld>
            <a:endParaRPr lang="en-GB" sz="1100" b="1"/>
          </a:p>
        </p:txBody>
      </p:sp>
    </p:spTree>
    <p:extLst>
      <p:ext uri="{BB962C8B-B14F-4D97-AF65-F5344CB8AC3E}">
        <p14:creationId xmlns:p14="http://schemas.microsoft.com/office/powerpoint/2010/main" val="454987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Key findings</a:t>
            </a:r>
          </a:p>
        </p:txBody>
      </p:sp>
      <p:sp>
        <p:nvSpPr>
          <p:cNvPr id="3" name="TextBox 2">
            <a:extLst>
              <a:ext uri="{FF2B5EF4-FFF2-40B4-BE49-F238E27FC236}">
                <a16:creationId xmlns:a16="http://schemas.microsoft.com/office/drawing/2014/main" id="{CCF456D5-0482-4551-9851-5E279F897F9A}"/>
              </a:ext>
            </a:extLst>
          </p:cNvPr>
          <p:cNvSpPr txBox="1"/>
          <p:nvPr/>
        </p:nvSpPr>
        <p:spPr>
          <a:xfrm>
            <a:off x="1331640" y="4581128"/>
            <a:ext cx="7035120" cy="461665"/>
          </a:xfrm>
          <a:prstGeom prst="rect">
            <a:avLst/>
          </a:prstGeom>
          <a:noFill/>
        </p:spPr>
        <p:txBody>
          <a:bodyPr wrap="square" rtlCol="0">
            <a:spAutoFit/>
          </a:bodyPr>
          <a:lstStyle/>
          <a:p>
            <a:pPr algn="ctr"/>
            <a:r>
              <a:rPr lang="en-US" sz="2400" dirty="0"/>
              <a:t>Access   Usage  Quality  Impact</a:t>
            </a:r>
          </a:p>
        </p:txBody>
      </p:sp>
      <p:cxnSp>
        <p:nvCxnSpPr>
          <p:cNvPr id="5" name="Straight Connector 4">
            <a:extLst>
              <a:ext uri="{FF2B5EF4-FFF2-40B4-BE49-F238E27FC236}">
                <a16:creationId xmlns:a16="http://schemas.microsoft.com/office/drawing/2014/main" id="{741666B5-8A23-4AA2-A8D8-2B9717A8F40D}"/>
              </a:ext>
            </a:extLst>
          </p:cNvPr>
          <p:cNvCxnSpPr>
            <a:cxnSpLocks/>
          </p:cNvCxnSpPr>
          <p:nvPr/>
        </p:nvCxnSpPr>
        <p:spPr>
          <a:xfrm>
            <a:off x="3779912" y="4682753"/>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CD31A2BE-1A36-45B5-AC74-CAD72EC8CE9B}"/>
              </a:ext>
            </a:extLst>
          </p:cNvPr>
          <p:cNvCxnSpPr>
            <a:cxnSpLocks/>
          </p:cNvCxnSpPr>
          <p:nvPr/>
        </p:nvCxnSpPr>
        <p:spPr>
          <a:xfrm>
            <a:off x="4788024" y="4682753"/>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3C065DE4-74EA-49DE-B0E8-F2A98DDD8DB6}"/>
              </a:ext>
            </a:extLst>
          </p:cNvPr>
          <p:cNvCxnSpPr>
            <a:cxnSpLocks/>
          </p:cNvCxnSpPr>
          <p:nvPr/>
        </p:nvCxnSpPr>
        <p:spPr>
          <a:xfrm>
            <a:off x="3779912" y="4653136"/>
            <a:ext cx="0" cy="288032"/>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69A39274-0B31-4E8D-860A-E76F6C870A07}"/>
              </a:ext>
            </a:extLst>
          </p:cNvPr>
          <p:cNvCxnSpPr>
            <a:cxnSpLocks/>
          </p:cNvCxnSpPr>
          <p:nvPr/>
        </p:nvCxnSpPr>
        <p:spPr>
          <a:xfrm>
            <a:off x="5940152" y="4653136"/>
            <a:ext cx="0" cy="36004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b="1" dirty="0"/>
              <a:t>3</a:t>
            </a:r>
          </a:p>
        </p:txBody>
      </p:sp>
    </p:spTree>
    <p:extLst>
      <p:ext uri="{BB962C8B-B14F-4D97-AF65-F5344CB8AC3E}">
        <p14:creationId xmlns:p14="http://schemas.microsoft.com/office/powerpoint/2010/main" val="1518153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576C-F34E-474C-A13B-FE5B43DC0950}"/>
              </a:ext>
            </a:extLst>
          </p:cNvPr>
          <p:cNvSpPr>
            <a:spLocks noGrp="1"/>
          </p:cNvSpPr>
          <p:nvPr>
            <p:ph type="title"/>
          </p:nvPr>
        </p:nvSpPr>
        <p:spPr>
          <a:xfrm>
            <a:off x="192206" y="677344"/>
            <a:ext cx="8916298" cy="951456"/>
          </a:xfrm>
        </p:spPr>
        <p:txBody>
          <a:bodyPr>
            <a:noAutofit/>
          </a:bodyPr>
          <a:lstStyle/>
          <a:p>
            <a:r>
              <a:rPr lang="en-US" sz="3200" dirty="0"/>
              <a:t>More Kenyans are faced with financial needs towards investment goals, managing shocks and meeting day-to-day expenses... </a:t>
            </a:r>
            <a:endParaRPr lang="en-KE" sz="3200" dirty="0"/>
          </a:p>
        </p:txBody>
      </p:sp>
      <p:sp>
        <p:nvSpPr>
          <p:cNvPr id="4" name="Rectangle 3"/>
          <p:cNvSpPr/>
          <p:nvPr/>
        </p:nvSpPr>
        <p:spPr>
          <a:xfrm>
            <a:off x="6084168" y="2626828"/>
            <a:ext cx="2609382" cy="2308324"/>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rPr>
              <a:t>Consumers choose financial services and products based on their needs, which are reflected in their use of available solutions either</a:t>
            </a:r>
            <a:r>
              <a:rPr lang="en-US" spc="-100"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formal</a:t>
            </a:r>
            <a:r>
              <a:rPr lang="en-US" spc="-9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and/or</a:t>
            </a:r>
            <a:r>
              <a:rPr lang="en-US" spc="-95" dirty="0">
                <a:latin typeface="Calibri" panose="020F0502020204030204" pitchFamily="34" charset="0"/>
                <a:ea typeface="Calibri" panose="020F0502020204030204" pitchFamily="34" charset="0"/>
              </a:rPr>
              <a:t> </a:t>
            </a:r>
            <a:r>
              <a:rPr lang="en-US" dirty="0">
                <a:latin typeface="Calibri" panose="020F0502020204030204" pitchFamily="34" charset="0"/>
                <a:ea typeface="Calibri" panose="020F0502020204030204" pitchFamily="34" charset="0"/>
              </a:rPr>
              <a:t>informal</a:t>
            </a:r>
            <a:endParaRPr lang="en-US" dirty="0"/>
          </a:p>
        </p:txBody>
      </p:sp>
      <p:sp>
        <p:nvSpPr>
          <p:cNvPr id="16" name="Rectangle 15"/>
          <p:cNvSpPr/>
          <p:nvPr/>
        </p:nvSpPr>
        <p:spPr>
          <a:xfrm>
            <a:off x="395535" y="1927324"/>
            <a:ext cx="5315898" cy="338554"/>
          </a:xfrm>
          <a:prstGeom prst="rect">
            <a:avLst/>
          </a:prstGeom>
        </p:spPr>
        <p:txBody>
          <a:bodyPr wrap="square">
            <a:spAutoFit/>
          </a:bodyPr>
          <a:lstStyle/>
          <a:p>
            <a:r>
              <a:rPr lang="en-US" sz="1600" b="1" dirty="0">
                <a:solidFill>
                  <a:srgbClr val="002774"/>
                </a:solidFill>
              </a:rPr>
              <a:t>Proportion of adults mentioning a financial need (%)</a:t>
            </a:r>
            <a:endParaRPr lang="en-US" sz="1600" dirty="0">
              <a:solidFill>
                <a:srgbClr val="002774"/>
              </a:solidFill>
            </a:endParaRPr>
          </a:p>
        </p:txBody>
      </p:sp>
      <p:pic>
        <p:nvPicPr>
          <p:cNvPr id="3" name="Picture 2">
            <a:extLst>
              <a:ext uri="{FF2B5EF4-FFF2-40B4-BE49-F238E27FC236}">
                <a16:creationId xmlns:a16="http://schemas.microsoft.com/office/drawing/2014/main" id="{EBB8B066-3D86-41A0-B801-33D9989C8D4B}"/>
              </a:ext>
            </a:extLst>
          </p:cNvPr>
          <p:cNvPicPr>
            <a:picLocks noChangeAspect="1"/>
          </p:cNvPicPr>
          <p:nvPr/>
        </p:nvPicPr>
        <p:blipFill>
          <a:blip r:embed="rId3"/>
          <a:stretch>
            <a:fillRect/>
          </a:stretch>
        </p:blipFill>
        <p:spPr>
          <a:xfrm>
            <a:off x="395535" y="2240850"/>
            <a:ext cx="5688633" cy="3003658"/>
          </a:xfrm>
          <a:prstGeom prst="rect">
            <a:avLst/>
          </a:prstGeom>
          <a:ln>
            <a:solidFill>
              <a:srgbClr val="002060"/>
            </a:solidFill>
          </a:ln>
        </p:spPr>
      </p:pic>
      <p:sp>
        <p:nvSpPr>
          <p:cNvPr id="5" name="Slide Number Placeholder 4"/>
          <p:cNvSpPr>
            <a:spLocks noGrp="1"/>
          </p:cNvSpPr>
          <p:nvPr>
            <p:ph type="sldNum" sz="quarter" idx="12"/>
          </p:nvPr>
        </p:nvSpPr>
        <p:spPr/>
        <p:txBody>
          <a:bodyPr/>
          <a:lstStyle/>
          <a:p>
            <a:fld id="{5EEDB22F-4A2B-43E8-8DE7-D0EC24ABB9A3}" type="slidenum">
              <a:rPr lang="en-GB" sz="1100" b="1" smtClean="0"/>
              <a:t>30</a:t>
            </a:fld>
            <a:endParaRPr lang="en-GB" sz="1100" b="1" dirty="0"/>
          </a:p>
        </p:txBody>
      </p:sp>
    </p:spTree>
    <p:extLst>
      <p:ext uri="{BB962C8B-B14F-4D97-AF65-F5344CB8AC3E}">
        <p14:creationId xmlns:p14="http://schemas.microsoft.com/office/powerpoint/2010/main" val="1374040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576C-F34E-474C-A13B-FE5B43DC0950}"/>
              </a:ext>
            </a:extLst>
          </p:cNvPr>
          <p:cNvSpPr>
            <a:spLocks noGrp="1"/>
          </p:cNvSpPr>
          <p:nvPr>
            <p:ph type="title"/>
          </p:nvPr>
        </p:nvSpPr>
        <p:spPr>
          <a:xfrm>
            <a:off x="192206" y="677344"/>
            <a:ext cx="8916298" cy="951456"/>
          </a:xfrm>
        </p:spPr>
        <p:txBody>
          <a:bodyPr>
            <a:noAutofit/>
          </a:bodyPr>
          <a:lstStyle/>
          <a:p>
            <a:r>
              <a:rPr lang="en-US" sz="2800" dirty="0"/>
              <a:t>Kenyans’ socio-economic status and livelihood resilience largely influenced by how they meet their needs… </a:t>
            </a:r>
            <a:endParaRPr lang="en-KE" sz="2800" dirty="0"/>
          </a:p>
        </p:txBody>
      </p:sp>
      <p:pic>
        <p:nvPicPr>
          <p:cNvPr id="5" name="Picture 4">
            <a:extLst>
              <a:ext uri="{FF2B5EF4-FFF2-40B4-BE49-F238E27FC236}">
                <a16:creationId xmlns:a16="http://schemas.microsoft.com/office/drawing/2014/main" id="{5D7AB902-7C21-4764-BB1A-550D0D536D31}"/>
              </a:ext>
            </a:extLst>
          </p:cNvPr>
          <p:cNvPicPr>
            <a:picLocks noChangeAspect="1"/>
          </p:cNvPicPr>
          <p:nvPr/>
        </p:nvPicPr>
        <p:blipFill>
          <a:blip r:embed="rId3"/>
          <a:stretch>
            <a:fillRect/>
          </a:stretch>
        </p:blipFill>
        <p:spPr>
          <a:xfrm>
            <a:off x="192206" y="2276872"/>
            <a:ext cx="4847338" cy="3190875"/>
          </a:xfrm>
          <a:prstGeom prst="rect">
            <a:avLst/>
          </a:prstGeom>
          <a:ln>
            <a:solidFill>
              <a:srgbClr val="002060"/>
            </a:solidFill>
          </a:ln>
        </p:spPr>
      </p:pic>
      <p:sp>
        <p:nvSpPr>
          <p:cNvPr id="6" name="Rectangle 5">
            <a:extLst>
              <a:ext uri="{FF2B5EF4-FFF2-40B4-BE49-F238E27FC236}">
                <a16:creationId xmlns:a16="http://schemas.microsoft.com/office/drawing/2014/main" id="{F66A4729-725B-489A-ADE0-373B58114237}"/>
              </a:ext>
            </a:extLst>
          </p:cNvPr>
          <p:cNvSpPr/>
          <p:nvPr/>
        </p:nvSpPr>
        <p:spPr>
          <a:xfrm>
            <a:off x="467544" y="1844824"/>
            <a:ext cx="4572000" cy="369332"/>
          </a:xfrm>
          <a:prstGeom prst="rect">
            <a:avLst/>
          </a:prstGeom>
        </p:spPr>
        <p:txBody>
          <a:bodyPr>
            <a:spAutoFit/>
          </a:bodyPr>
          <a:lstStyle/>
          <a:p>
            <a:r>
              <a:rPr lang="en-US" b="1" dirty="0">
                <a:solidFill>
                  <a:srgbClr val="002060"/>
                </a:solidFill>
              </a:rPr>
              <a:t>Needs by wealth quintiles (%) </a:t>
            </a:r>
          </a:p>
        </p:txBody>
      </p:sp>
      <p:sp>
        <p:nvSpPr>
          <p:cNvPr id="7" name="Rectangle 6">
            <a:extLst>
              <a:ext uri="{FF2B5EF4-FFF2-40B4-BE49-F238E27FC236}">
                <a16:creationId xmlns:a16="http://schemas.microsoft.com/office/drawing/2014/main" id="{EDA5D161-4BE5-4A3F-9799-CF519C1C0082}"/>
              </a:ext>
            </a:extLst>
          </p:cNvPr>
          <p:cNvSpPr/>
          <p:nvPr/>
        </p:nvSpPr>
        <p:spPr>
          <a:xfrm>
            <a:off x="5337775" y="1844824"/>
            <a:ext cx="3806225" cy="369332"/>
          </a:xfrm>
          <a:prstGeom prst="rect">
            <a:avLst/>
          </a:prstGeom>
        </p:spPr>
        <p:txBody>
          <a:bodyPr wrap="square">
            <a:spAutoFit/>
          </a:bodyPr>
          <a:lstStyle/>
          <a:p>
            <a:r>
              <a:rPr lang="en-US" b="1" dirty="0">
                <a:solidFill>
                  <a:srgbClr val="002060"/>
                </a:solidFill>
              </a:rPr>
              <a:t>Needs by livelihood sources (%) </a:t>
            </a:r>
          </a:p>
        </p:txBody>
      </p:sp>
      <p:pic>
        <p:nvPicPr>
          <p:cNvPr id="8" name="Picture 7">
            <a:extLst>
              <a:ext uri="{FF2B5EF4-FFF2-40B4-BE49-F238E27FC236}">
                <a16:creationId xmlns:a16="http://schemas.microsoft.com/office/drawing/2014/main" id="{885C7BB3-6A1C-4DA7-B549-0D116E03B7BB}"/>
              </a:ext>
            </a:extLst>
          </p:cNvPr>
          <p:cNvPicPr>
            <a:picLocks noChangeAspect="1"/>
          </p:cNvPicPr>
          <p:nvPr/>
        </p:nvPicPr>
        <p:blipFill>
          <a:blip r:embed="rId4"/>
          <a:stretch>
            <a:fillRect/>
          </a:stretch>
        </p:blipFill>
        <p:spPr>
          <a:xfrm>
            <a:off x="5148065" y="2257037"/>
            <a:ext cx="3888432" cy="3219450"/>
          </a:xfrm>
          <a:prstGeom prst="rect">
            <a:avLst/>
          </a:prstGeom>
        </p:spPr>
      </p:pic>
      <p:sp>
        <p:nvSpPr>
          <p:cNvPr id="3" name="Slide Number Placeholder 2"/>
          <p:cNvSpPr>
            <a:spLocks noGrp="1"/>
          </p:cNvSpPr>
          <p:nvPr>
            <p:ph type="sldNum" sz="quarter" idx="12"/>
          </p:nvPr>
        </p:nvSpPr>
        <p:spPr/>
        <p:txBody>
          <a:bodyPr/>
          <a:lstStyle/>
          <a:p>
            <a:fld id="{5EEDB22F-4A2B-43E8-8DE7-D0EC24ABB9A3}" type="slidenum">
              <a:rPr lang="en-GB" sz="1050" b="1" smtClean="0"/>
              <a:t>31</a:t>
            </a:fld>
            <a:endParaRPr lang="en-GB" sz="1050" b="1"/>
          </a:p>
        </p:txBody>
      </p:sp>
    </p:spTree>
    <p:extLst>
      <p:ext uri="{BB962C8B-B14F-4D97-AF65-F5344CB8AC3E}">
        <p14:creationId xmlns:p14="http://schemas.microsoft.com/office/powerpoint/2010/main" val="687460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576C-F34E-474C-A13B-FE5B43DC0950}"/>
              </a:ext>
            </a:extLst>
          </p:cNvPr>
          <p:cNvSpPr>
            <a:spLocks noGrp="1"/>
          </p:cNvSpPr>
          <p:nvPr>
            <p:ph type="title"/>
          </p:nvPr>
        </p:nvSpPr>
        <p:spPr>
          <a:xfrm>
            <a:off x="192206" y="677344"/>
            <a:ext cx="8916298" cy="951456"/>
          </a:xfrm>
        </p:spPr>
        <p:txBody>
          <a:bodyPr>
            <a:noAutofit/>
          </a:bodyPr>
          <a:lstStyle/>
          <a:p>
            <a:r>
              <a:rPr lang="en-US" sz="3200" dirty="0"/>
              <a:t>Financial solutions vary with the need… </a:t>
            </a:r>
            <a:endParaRPr lang="en-KE" sz="3200" dirty="0"/>
          </a:p>
        </p:txBody>
      </p:sp>
      <p:pic>
        <p:nvPicPr>
          <p:cNvPr id="5" name="Picture 4"/>
          <p:cNvPicPr>
            <a:picLocks noChangeAspect="1"/>
          </p:cNvPicPr>
          <p:nvPr/>
        </p:nvPicPr>
        <p:blipFill>
          <a:blip r:embed="rId3"/>
          <a:stretch>
            <a:fillRect/>
          </a:stretch>
        </p:blipFill>
        <p:spPr>
          <a:xfrm>
            <a:off x="323529" y="2060848"/>
            <a:ext cx="6624736" cy="2952328"/>
          </a:xfrm>
          <a:prstGeom prst="rect">
            <a:avLst/>
          </a:prstGeom>
          <a:ln>
            <a:solidFill>
              <a:srgbClr val="002060"/>
            </a:solidFill>
          </a:ln>
        </p:spPr>
      </p:pic>
      <p:sp>
        <p:nvSpPr>
          <p:cNvPr id="6" name="Rectangle 5"/>
          <p:cNvSpPr/>
          <p:nvPr/>
        </p:nvSpPr>
        <p:spPr>
          <a:xfrm>
            <a:off x="467544" y="1768170"/>
            <a:ext cx="5904656" cy="36933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Financial solutions used towards meeting financial needs</a:t>
            </a:r>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1607126839"/>
              </p:ext>
            </p:extLst>
          </p:nvPr>
        </p:nvGraphicFramePr>
        <p:xfrm>
          <a:off x="251520" y="5094473"/>
          <a:ext cx="7632848" cy="1070830"/>
        </p:xfrm>
        <a:graphic>
          <a:graphicData uri="http://schemas.openxmlformats.org/drawingml/2006/table">
            <a:tbl>
              <a:tblPr firstRow="1" firstCol="1" lastRow="1" lastCol="1" bandRow="1" bandCol="1">
                <a:tableStyleId>{5C22544A-7EE6-4342-B048-85BDC9FD1C3A}</a:tableStyleId>
              </a:tblPr>
              <a:tblGrid>
                <a:gridCol w="1399420">
                  <a:extLst>
                    <a:ext uri="{9D8B030D-6E8A-4147-A177-3AD203B41FA5}">
                      <a16:colId xmlns:a16="http://schemas.microsoft.com/office/drawing/2014/main" val="1606393960"/>
                    </a:ext>
                  </a:extLst>
                </a:gridCol>
                <a:gridCol w="6233428">
                  <a:extLst>
                    <a:ext uri="{9D8B030D-6E8A-4147-A177-3AD203B41FA5}">
                      <a16:colId xmlns:a16="http://schemas.microsoft.com/office/drawing/2014/main" val="800578772"/>
                    </a:ext>
                  </a:extLst>
                </a:gridCol>
              </a:tblGrid>
              <a:tr h="199604">
                <a:tc gridSpan="2">
                  <a:txBody>
                    <a:bodyPr/>
                    <a:lstStyle/>
                    <a:p>
                      <a:pPr marL="2821305" marR="2815590" algn="l">
                        <a:spcBef>
                          <a:spcPts val="415"/>
                        </a:spcBef>
                        <a:spcAft>
                          <a:spcPts val="0"/>
                        </a:spcAft>
                      </a:pPr>
                      <a:r>
                        <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NOTES</a:t>
                      </a:r>
                    </a:p>
                  </a:txBody>
                  <a:tcPr marL="0" marR="0" marT="0" marB="0">
                    <a:solidFill>
                      <a:schemeClr val="bg1"/>
                    </a:solidFill>
                  </a:tcPr>
                </a:tc>
                <a:tc hMerge="1">
                  <a:txBody>
                    <a:bodyPr/>
                    <a:lstStyle/>
                    <a:p>
                      <a:endParaRPr lang="en-US"/>
                    </a:p>
                  </a:txBody>
                  <a:tcPr/>
                </a:tc>
                <a:extLst>
                  <a:ext uri="{0D108BD9-81ED-4DB2-BD59-A6C34878D82A}">
                    <a16:rowId xmlns:a16="http://schemas.microsoft.com/office/drawing/2014/main" val="3397819281"/>
                  </a:ext>
                </a:extLst>
              </a:tr>
              <a:tr h="192566">
                <a:tc>
                  <a:txBody>
                    <a:bodyPr/>
                    <a:lstStyle/>
                    <a:p>
                      <a:pPr marL="53975" marR="0">
                        <a:spcBef>
                          <a:spcPts val="415"/>
                        </a:spcBef>
                        <a:spcAft>
                          <a:spcPts val="0"/>
                        </a:spcAft>
                      </a:pPr>
                      <a:r>
                        <a:rPr lang="en-US" sz="900" dirty="0">
                          <a:solidFill>
                            <a:schemeClr val="tx1"/>
                          </a:solidFill>
                          <a:effectLst/>
                        </a:rPr>
                        <a:t>Social networks =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146685" marR="0">
                        <a:spcBef>
                          <a:spcPts val="415"/>
                        </a:spcBef>
                        <a:spcAft>
                          <a:spcPts val="0"/>
                        </a:spcAft>
                      </a:pPr>
                      <a:r>
                        <a:rPr lang="en-US" sz="900" b="0" dirty="0">
                          <a:solidFill>
                            <a:schemeClr val="tx1"/>
                          </a:solidFill>
                          <a:effectLst/>
                        </a:rPr>
                        <a:t>Borrow from friends and family</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3872523061"/>
                  </a:ext>
                </a:extLst>
              </a:tr>
              <a:tr h="190104">
                <a:tc>
                  <a:txBody>
                    <a:bodyPr/>
                    <a:lstStyle/>
                    <a:p>
                      <a:pPr marL="111125" marR="0">
                        <a:spcBef>
                          <a:spcPts val="390"/>
                        </a:spcBef>
                        <a:spcAft>
                          <a:spcPts val="0"/>
                        </a:spcAft>
                      </a:pPr>
                      <a:r>
                        <a:rPr lang="en-US" sz="900" dirty="0">
                          <a:solidFill>
                            <a:schemeClr val="tx1"/>
                          </a:solidFill>
                          <a:effectLst/>
                        </a:rPr>
                        <a:t>Personal =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146685" marR="0">
                        <a:spcBef>
                          <a:spcPts val="390"/>
                        </a:spcBef>
                        <a:spcAft>
                          <a:spcPts val="0"/>
                        </a:spcAft>
                      </a:pPr>
                      <a:r>
                        <a:rPr lang="en-US" sz="900" b="0" dirty="0">
                          <a:solidFill>
                            <a:schemeClr val="tx1"/>
                          </a:solidFill>
                          <a:effectLst/>
                        </a:rPr>
                        <a:t>Sell assets/livestock/poultry, get additional work, cut back on expenses</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843125309"/>
                  </a:ext>
                </a:extLst>
              </a:tr>
              <a:tr h="190104">
                <a:tc>
                  <a:txBody>
                    <a:bodyPr/>
                    <a:lstStyle/>
                    <a:p>
                      <a:pPr marL="111125" marR="0">
                        <a:spcBef>
                          <a:spcPts val="390"/>
                        </a:spcBef>
                        <a:spcAft>
                          <a:spcPts val="0"/>
                        </a:spcAft>
                      </a:pPr>
                      <a:r>
                        <a:rPr lang="en-US" sz="900" dirty="0">
                          <a:solidFill>
                            <a:schemeClr val="tx1"/>
                          </a:solidFill>
                          <a:effectLst/>
                        </a:rPr>
                        <a:t>Formal =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146685" marR="0">
                        <a:spcBef>
                          <a:spcPts val="390"/>
                        </a:spcBef>
                        <a:spcAft>
                          <a:spcPts val="0"/>
                        </a:spcAft>
                      </a:pPr>
                      <a:r>
                        <a:rPr lang="en-US" sz="900" b="0" dirty="0">
                          <a:solidFill>
                            <a:schemeClr val="tx1"/>
                          </a:solidFill>
                          <a:effectLst/>
                        </a:rPr>
                        <a:t>Use savings or borrow from formal institutions such as banks/MFIs/ SACCOs, excluding insurance</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204074372"/>
                  </a:ext>
                </a:extLst>
              </a:tr>
              <a:tr h="298452">
                <a:tc>
                  <a:txBody>
                    <a:bodyPr/>
                    <a:lstStyle/>
                    <a:p>
                      <a:pPr marL="111125" marR="0">
                        <a:spcBef>
                          <a:spcPts val="935"/>
                        </a:spcBef>
                        <a:spcAft>
                          <a:spcPts val="0"/>
                        </a:spcAft>
                      </a:pPr>
                      <a:r>
                        <a:rPr lang="en-US" sz="900" dirty="0">
                          <a:solidFill>
                            <a:schemeClr val="tx1"/>
                          </a:solidFill>
                          <a:effectLst/>
                        </a:rPr>
                        <a:t>Informal = </a:t>
                      </a:r>
                      <a:endParaRPr lang="en-US"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146685" marR="163830">
                        <a:lnSpc>
                          <a:spcPct val="97000"/>
                        </a:lnSpc>
                        <a:spcBef>
                          <a:spcPts val="355"/>
                        </a:spcBef>
                        <a:spcAft>
                          <a:spcPts val="0"/>
                        </a:spcAft>
                      </a:pPr>
                      <a:r>
                        <a:rPr lang="en-US" sz="900" b="0" dirty="0">
                          <a:solidFill>
                            <a:schemeClr val="tx1"/>
                          </a:solidFill>
                          <a:effectLst/>
                        </a:rPr>
                        <a:t>Borrow</a:t>
                      </a:r>
                      <a:r>
                        <a:rPr lang="en-US" sz="900" b="0" spc="-95" dirty="0">
                          <a:solidFill>
                            <a:schemeClr val="tx1"/>
                          </a:solidFill>
                          <a:effectLst/>
                        </a:rPr>
                        <a:t> </a:t>
                      </a:r>
                      <a:r>
                        <a:rPr lang="en-US" sz="900" b="0" dirty="0">
                          <a:solidFill>
                            <a:schemeClr val="tx1"/>
                          </a:solidFill>
                          <a:effectLst/>
                        </a:rPr>
                        <a:t>or</a:t>
                      </a:r>
                      <a:r>
                        <a:rPr lang="en-US" sz="900" b="0" spc="-95" dirty="0">
                          <a:solidFill>
                            <a:schemeClr val="tx1"/>
                          </a:solidFill>
                          <a:effectLst/>
                        </a:rPr>
                        <a:t> </a:t>
                      </a:r>
                      <a:r>
                        <a:rPr lang="en-US" sz="900" b="0" dirty="0">
                          <a:solidFill>
                            <a:schemeClr val="tx1"/>
                          </a:solidFill>
                          <a:effectLst/>
                        </a:rPr>
                        <a:t>savings</a:t>
                      </a:r>
                      <a:r>
                        <a:rPr lang="en-US" sz="900" b="0" spc="-90" dirty="0">
                          <a:solidFill>
                            <a:schemeClr val="tx1"/>
                          </a:solidFill>
                          <a:effectLst/>
                        </a:rPr>
                        <a:t> </a:t>
                      </a:r>
                      <a:r>
                        <a:rPr lang="en-US" sz="900" b="0" dirty="0">
                          <a:solidFill>
                            <a:schemeClr val="tx1"/>
                          </a:solidFill>
                          <a:effectLst/>
                        </a:rPr>
                        <a:t>from</a:t>
                      </a:r>
                      <a:r>
                        <a:rPr lang="en-US" sz="900" b="0" spc="-95" dirty="0">
                          <a:solidFill>
                            <a:schemeClr val="tx1"/>
                          </a:solidFill>
                          <a:effectLst/>
                        </a:rPr>
                        <a:t> </a:t>
                      </a:r>
                      <a:r>
                        <a:rPr lang="en-US" sz="900" b="0" dirty="0">
                          <a:solidFill>
                            <a:schemeClr val="tx1"/>
                          </a:solidFill>
                          <a:effectLst/>
                        </a:rPr>
                        <a:t>informal</a:t>
                      </a:r>
                      <a:r>
                        <a:rPr lang="en-US" sz="900" b="0" spc="-90" dirty="0">
                          <a:solidFill>
                            <a:schemeClr val="tx1"/>
                          </a:solidFill>
                          <a:effectLst/>
                        </a:rPr>
                        <a:t> </a:t>
                      </a:r>
                      <a:r>
                        <a:rPr lang="en-US" sz="900" b="0" dirty="0">
                          <a:solidFill>
                            <a:schemeClr val="tx1"/>
                          </a:solidFill>
                          <a:effectLst/>
                        </a:rPr>
                        <a:t>providers</a:t>
                      </a:r>
                      <a:r>
                        <a:rPr lang="en-US" sz="900" b="0" spc="-95" dirty="0">
                          <a:solidFill>
                            <a:schemeClr val="tx1"/>
                          </a:solidFill>
                          <a:effectLst/>
                        </a:rPr>
                        <a:t> </a:t>
                      </a:r>
                      <a:r>
                        <a:rPr lang="en-US" sz="900" b="0" dirty="0">
                          <a:solidFill>
                            <a:schemeClr val="tx1"/>
                          </a:solidFill>
                          <a:effectLst/>
                        </a:rPr>
                        <a:t>such</a:t>
                      </a:r>
                      <a:r>
                        <a:rPr lang="en-US" sz="900" b="0" spc="-95" dirty="0">
                          <a:solidFill>
                            <a:schemeClr val="tx1"/>
                          </a:solidFill>
                          <a:effectLst/>
                        </a:rPr>
                        <a:t> </a:t>
                      </a:r>
                      <a:r>
                        <a:rPr lang="en-US" sz="900" b="0" dirty="0">
                          <a:solidFill>
                            <a:schemeClr val="tx1"/>
                          </a:solidFill>
                          <a:effectLst/>
                        </a:rPr>
                        <a:t>as</a:t>
                      </a:r>
                      <a:r>
                        <a:rPr lang="en-US" sz="900" b="0" spc="-90" dirty="0">
                          <a:solidFill>
                            <a:schemeClr val="tx1"/>
                          </a:solidFill>
                          <a:effectLst/>
                        </a:rPr>
                        <a:t> </a:t>
                      </a:r>
                      <a:r>
                        <a:rPr lang="en-US" sz="900" b="0" dirty="0">
                          <a:solidFill>
                            <a:schemeClr val="tx1"/>
                          </a:solidFill>
                          <a:effectLst/>
                        </a:rPr>
                        <a:t>shylocks,</a:t>
                      </a:r>
                      <a:r>
                        <a:rPr lang="en-US" sz="900" b="0" spc="-95" dirty="0">
                          <a:solidFill>
                            <a:schemeClr val="tx1"/>
                          </a:solidFill>
                          <a:effectLst/>
                        </a:rPr>
                        <a:t> </a:t>
                      </a:r>
                      <a:r>
                        <a:rPr lang="en-US" sz="900" b="0" dirty="0">
                          <a:solidFill>
                            <a:schemeClr val="tx1"/>
                          </a:solidFill>
                          <a:effectLst/>
                        </a:rPr>
                        <a:t>Chama,</a:t>
                      </a:r>
                      <a:r>
                        <a:rPr lang="en-US" sz="900" b="0" spc="-90" dirty="0">
                          <a:solidFill>
                            <a:schemeClr val="tx1"/>
                          </a:solidFill>
                          <a:effectLst/>
                        </a:rPr>
                        <a:t> </a:t>
                      </a:r>
                      <a:r>
                        <a:rPr lang="en-US" sz="900" b="0" dirty="0">
                          <a:solidFill>
                            <a:schemeClr val="tx1"/>
                          </a:solidFill>
                          <a:effectLst/>
                        </a:rPr>
                        <a:t>employers,</a:t>
                      </a:r>
                      <a:r>
                        <a:rPr lang="en-US" sz="900" b="0" spc="-95" dirty="0">
                          <a:solidFill>
                            <a:schemeClr val="tx1"/>
                          </a:solidFill>
                          <a:effectLst/>
                        </a:rPr>
                        <a:t> </a:t>
                      </a:r>
                      <a:r>
                        <a:rPr lang="en-US" sz="900" b="0" dirty="0">
                          <a:solidFill>
                            <a:schemeClr val="tx1"/>
                          </a:solidFill>
                          <a:effectLst/>
                        </a:rPr>
                        <a:t>shopkeeper,</a:t>
                      </a:r>
                      <a:r>
                        <a:rPr lang="en-US" sz="900" b="0" spc="-90" dirty="0">
                          <a:solidFill>
                            <a:schemeClr val="tx1"/>
                          </a:solidFill>
                          <a:effectLst/>
                        </a:rPr>
                        <a:t> </a:t>
                      </a:r>
                      <a:r>
                        <a:rPr lang="en-US" sz="900" b="0" dirty="0">
                          <a:solidFill>
                            <a:schemeClr val="tx1"/>
                          </a:solidFill>
                          <a:effectLst/>
                        </a:rPr>
                        <a:t>secret hiding</a:t>
                      </a:r>
                      <a:r>
                        <a:rPr lang="en-US" sz="900" b="0" spc="-30" dirty="0">
                          <a:solidFill>
                            <a:schemeClr val="tx1"/>
                          </a:solidFill>
                          <a:effectLst/>
                        </a:rPr>
                        <a:t> </a:t>
                      </a:r>
                      <a:r>
                        <a:rPr lang="en-US" sz="900" b="0" dirty="0">
                          <a:solidFill>
                            <a:schemeClr val="tx1"/>
                          </a:solidFill>
                          <a:effectLst/>
                        </a:rPr>
                        <a:t>place</a:t>
                      </a:r>
                      <a:endParaRPr lang="en-US" sz="105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77044877"/>
                  </a:ext>
                </a:extLst>
              </a:tr>
            </a:tbl>
          </a:graphicData>
        </a:graphic>
      </p:graphicFrame>
      <p:sp>
        <p:nvSpPr>
          <p:cNvPr id="3" name="Slide Number Placeholder 2"/>
          <p:cNvSpPr>
            <a:spLocks noGrp="1"/>
          </p:cNvSpPr>
          <p:nvPr>
            <p:ph type="sldNum" sz="quarter" idx="12"/>
          </p:nvPr>
        </p:nvSpPr>
        <p:spPr/>
        <p:txBody>
          <a:bodyPr/>
          <a:lstStyle/>
          <a:p>
            <a:fld id="{5EEDB22F-4A2B-43E8-8DE7-D0EC24ABB9A3}" type="slidenum">
              <a:rPr lang="en-GB" sz="1100" b="1" smtClean="0"/>
              <a:t>32</a:t>
            </a:fld>
            <a:endParaRPr lang="en-GB" sz="1100" b="1"/>
          </a:p>
        </p:txBody>
      </p:sp>
    </p:spTree>
    <p:extLst>
      <p:ext uri="{BB962C8B-B14F-4D97-AF65-F5344CB8AC3E}">
        <p14:creationId xmlns:p14="http://schemas.microsoft.com/office/powerpoint/2010/main" val="16914006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0729" y="1697125"/>
            <a:ext cx="5904656" cy="369332"/>
          </a:xfrm>
          <a:prstGeom prst="rect">
            <a:avLst/>
          </a:prstGeom>
        </p:spPr>
        <p:txBody>
          <a:bodyPr wrap="square">
            <a:spAutoFit/>
          </a:bodyPr>
          <a:lstStyle/>
          <a:p>
            <a:r>
              <a:rPr lang="en-US" b="1" dirty="0">
                <a:solidFill>
                  <a:srgbClr val="00377B"/>
                </a:solidFill>
                <a:latin typeface="Calibri" panose="020F0502020204030204" pitchFamily="34" charset="0"/>
                <a:ea typeface="Calibri" panose="020F0502020204030204" pitchFamily="34" charset="0"/>
              </a:rPr>
              <a:t>Effectiveness on the use of selected solutions (%)</a:t>
            </a:r>
            <a:endParaRPr lang="en-US" b="1" dirty="0"/>
          </a:p>
        </p:txBody>
      </p:sp>
      <p:pic>
        <p:nvPicPr>
          <p:cNvPr id="5" name="Picture 4">
            <a:extLst>
              <a:ext uri="{FF2B5EF4-FFF2-40B4-BE49-F238E27FC236}">
                <a16:creationId xmlns:a16="http://schemas.microsoft.com/office/drawing/2014/main" id="{B311B820-6F90-4F29-AF6B-C30DE110FBE6}"/>
              </a:ext>
            </a:extLst>
          </p:cNvPr>
          <p:cNvPicPr>
            <a:picLocks noChangeAspect="1"/>
          </p:cNvPicPr>
          <p:nvPr/>
        </p:nvPicPr>
        <p:blipFill>
          <a:blip r:embed="rId3"/>
          <a:stretch>
            <a:fillRect/>
          </a:stretch>
        </p:blipFill>
        <p:spPr>
          <a:xfrm>
            <a:off x="539552" y="2060849"/>
            <a:ext cx="7776864" cy="4248471"/>
          </a:xfrm>
          <a:prstGeom prst="rect">
            <a:avLst/>
          </a:prstGeom>
          <a:ln>
            <a:solidFill>
              <a:srgbClr val="002060"/>
            </a:solidFill>
          </a:ln>
        </p:spPr>
      </p:pic>
      <p:sp>
        <p:nvSpPr>
          <p:cNvPr id="12" name="Title 1">
            <a:extLst>
              <a:ext uri="{FF2B5EF4-FFF2-40B4-BE49-F238E27FC236}">
                <a16:creationId xmlns:a16="http://schemas.microsoft.com/office/drawing/2014/main" id="{A7AFD945-D663-485A-A179-CA8BFE9A96FF}"/>
              </a:ext>
            </a:extLst>
          </p:cNvPr>
          <p:cNvSpPr txBox="1">
            <a:spLocks/>
          </p:cNvSpPr>
          <p:nvPr/>
        </p:nvSpPr>
        <p:spPr>
          <a:xfrm>
            <a:off x="225053" y="745669"/>
            <a:ext cx="8916298" cy="95145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a:t>Both financial and non-financial solutions are used widely in addressing a financial need… </a:t>
            </a:r>
            <a:endParaRPr lang="en-KE" sz="3200" dirty="0"/>
          </a:p>
        </p:txBody>
      </p:sp>
      <p:sp>
        <p:nvSpPr>
          <p:cNvPr id="6"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33</a:t>
            </a:r>
          </a:p>
        </p:txBody>
      </p:sp>
    </p:spTree>
    <p:extLst>
      <p:ext uri="{BB962C8B-B14F-4D97-AF65-F5344CB8AC3E}">
        <p14:creationId xmlns:p14="http://schemas.microsoft.com/office/powerpoint/2010/main" val="1671114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2924944"/>
            <a:ext cx="6480720" cy="1323439"/>
          </a:xfrm>
          <a:prstGeom prst="rect">
            <a:avLst/>
          </a:prstGeom>
          <a:noFill/>
        </p:spPr>
        <p:txBody>
          <a:bodyPr wrap="square" rtlCol="0">
            <a:spAutoFit/>
          </a:bodyPr>
          <a:lstStyle/>
          <a:p>
            <a:pPr algn="ctr"/>
            <a:r>
              <a:rPr lang="en-US" sz="4000" b="1" dirty="0"/>
              <a:t>Financial Health and Livelihoods</a:t>
            </a:r>
          </a:p>
        </p:txBody>
      </p:sp>
      <p:sp>
        <p:nvSpPr>
          <p:cNvPr id="2" name="Slide Number Placeholder 1"/>
          <p:cNvSpPr>
            <a:spLocks noGrp="1"/>
          </p:cNvSpPr>
          <p:nvPr>
            <p:ph type="sldNum" sz="quarter" idx="12"/>
          </p:nvPr>
        </p:nvSpPr>
        <p:spPr/>
        <p:txBody>
          <a:bodyPr/>
          <a:lstStyle/>
          <a:p>
            <a:fld id="{5EEDB22F-4A2B-43E8-8DE7-D0EC24ABB9A3}" type="slidenum">
              <a:rPr lang="en-GB" sz="1100" b="1" smtClean="0"/>
              <a:t>34</a:t>
            </a:fld>
            <a:endParaRPr lang="en-GB" sz="1100" b="1" dirty="0"/>
          </a:p>
        </p:txBody>
      </p:sp>
    </p:spTree>
    <p:extLst>
      <p:ext uri="{BB962C8B-B14F-4D97-AF65-F5344CB8AC3E}">
        <p14:creationId xmlns:p14="http://schemas.microsoft.com/office/powerpoint/2010/main" val="217645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576C-F34E-474C-A13B-FE5B43DC0950}"/>
              </a:ext>
            </a:extLst>
          </p:cNvPr>
          <p:cNvSpPr>
            <a:spLocks noGrp="1"/>
          </p:cNvSpPr>
          <p:nvPr>
            <p:ph type="title"/>
          </p:nvPr>
        </p:nvSpPr>
        <p:spPr>
          <a:xfrm>
            <a:off x="251520" y="620687"/>
            <a:ext cx="8496944" cy="1008113"/>
          </a:xfrm>
        </p:spPr>
        <p:txBody>
          <a:bodyPr>
            <a:normAutofit/>
          </a:bodyPr>
          <a:lstStyle/>
          <a:p>
            <a:r>
              <a:rPr lang="en-GB" sz="4000" dirty="0"/>
              <a:t>Financial health worsened in 2019 …. </a:t>
            </a:r>
            <a:endParaRPr lang="en-KE" sz="4000" dirty="0"/>
          </a:p>
        </p:txBody>
      </p:sp>
      <p:graphicFrame>
        <p:nvGraphicFramePr>
          <p:cNvPr id="5" name="Content Placeholder 6">
            <a:extLst>
              <a:ext uri="{FF2B5EF4-FFF2-40B4-BE49-F238E27FC236}">
                <a16:creationId xmlns:a16="http://schemas.microsoft.com/office/drawing/2014/main" id="{7E496746-AC16-44C0-9F8A-C5D0A926EEA6}"/>
              </a:ext>
            </a:extLst>
          </p:cNvPr>
          <p:cNvGraphicFramePr>
            <a:graphicFrameLocks/>
          </p:cNvGraphicFramePr>
          <p:nvPr>
            <p:extLst>
              <p:ext uri="{D42A27DB-BD31-4B8C-83A1-F6EECF244321}">
                <p14:modId xmlns:p14="http://schemas.microsoft.com/office/powerpoint/2010/main" val="3512995254"/>
              </p:ext>
            </p:extLst>
          </p:nvPr>
        </p:nvGraphicFramePr>
        <p:xfrm>
          <a:off x="5940152" y="2420888"/>
          <a:ext cx="3024337" cy="2304256"/>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EEDB22F-4A2B-43E8-8DE7-D0EC24ABB9A3}" type="slidenum">
              <a:rPr lang="en-GB" sz="1100" b="1" smtClean="0"/>
              <a:t>35</a:t>
            </a:fld>
            <a:endParaRPr lang="en-GB" sz="1100" b="1"/>
          </a:p>
        </p:txBody>
      </p:sp>
      <p:graphicFrame>
        <p:nvGraphicFramePr>
          <p:cNvPr id="8" name="Chart 7">
            <a:extLst>
              <a:ext uri="{FF2B5EF4-FFF2-40B4-BE49-F238E27FC236}">
                <a16:creationId xmlns:a16="http://schemas.microsoft.com/office/drawing/2014/main" id="{00000000-0008-0000-0000-000008000000}"/>
              </a:ext>
            </a:extLst>
          </p:cNvPr>
          <p:cNvGraphicFramePr>
            <a:graphicFrameLocks/>
          </p:cNvGraphicFramePr>
          <p:nvPr>
            <p:extLst>
              <p:ext uri="{D42A27DB-BD31-4B8C-83A1-F6EECF244321}">
                <p14:modId xmlns:p14="http://schemas.microsoft.com/office/powerpoint/2010/main" val="1177833452"/>
              </p:ext>
            </p:extLst>
          </p:nvPr>
        </p:nvGraphicFramePr>
        <p:xfrm>
          <a:off x="283587" y="2381089"/>
          <a:ext cx="5832648" cy="3319957"/>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Straight Connector 13"/>
          <p:cNvCxnSpPr/>
          <p:nvPr/>
        </p:nvCxnSpPr>
        <p:spPr>
          <a:xfrm flipV="1">
            <a:off x="4644008" y="2420888"/>
            <a:ext cx="0" cy="25922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64188" y="2236222"/>
            <a:ext cx="2520280" cy="369332"/>
          </a:xfrm>
          <a:prstGeom prst="rect">
            <a:avLst/>
          </a:prstGeom>
          <a:noFill/>
        </p:spPr>
        <p:txBody>
          <a:bodyPr wrap="square" rtlCol="0">
            <a:spAutoFit/>
          </a:bodyPr>
          <a:lstStyle/>
          <a:p>
            <a:pPr algn="ctr"/>
            <a:r>
              <a:rPr lang="en-US" b="1" dirty="0">
                <a:solidFill>
                  <a:srgbClr val="002060"/>
                </a:solidFill>
              </a:rPr>
              <a:t>Financial Status (%)</a:t>
            </a:r>
          </a:p>
        </p:txBody>
      </p:sp>
      <p:sp>
        <p:nvSpPr>
          <p:cNvPr id="17" name="TextBox 16"/>
          <p:cNvSpPr txBox="1"/>
          <p:nvPr/>
        </p:nvSpPr>
        <p:spPr>
          <a:xfrm>
            <a:off x="467544" y="1932511"/>
            <a:ext cx="5256584" cy="369332"/>
          </a:xfrm>
          <a:prstGeom prst="rect">
            <a:avLst/>
          </a:prstGeom>
          <a:noFill/>
        </p:spPr>
        <p:txBody>
          <a:bodyPr wrap="square" rtlCol="0">
            <a:spAutoFit/>
          </a:bodyPr>
          <a:lstStyle/>
          <a:p>
            <a:r>
              <a:rPr lang="en-US" b="1" dirty="0">
                <a:solidFill>
                  <a:srgbClr val="002060"/>
                </a:solidFill>
              </a:rPr>
              <a:t>Financial Health Dimensions (%)</a:t>
            </a:r>
          </a:p>
        </p:txBody>
      </p:sp>
      <p:sp>
        <p:nvSpPr>
          <p:cNvPr id="18" name="TextBox 17"/>
          <p:cNvSpPr txBox="1"/>
          <p:nvPr/>
        </p:nvSpPr>
        <p:spPr>
          <a:xfrm>
            <a:off x="4614697" y="3054132"/>
            <a:ext cx="1256203" cy="369332"/>
          </a:xfrm>
          <a:prstGeom prst="rect">
            <a:avLst/>
          </a:prstGeom>
          <a:noFill/>
        </p:spPr>
        <p:txBody>
          <a:bodyPr wrap="square" rtlCol="0">
            <a:spAutoFit/>
          </a:bodyPr>
          <a:lstStyle/>
          <a:p>
            <a:pPr algn="ctr"/>
            <a:r>
              <a:rPr lang="en-US" b="1" dirty="0">
                <a:solidFill>
                  <a:schemeClr val="bg2">
                    <a:lumMod val="50000"/>
                  </a:schemeClr>
                </a:solidFill>
              </a:rPr>
              <a:t>Overall</a:t>
            </a:r>
          </a:p>
        </p:txBody>
      </p:sp>
    </p:spTree>
    <p:extLst>
      <p:ext uri="{BB962C8B-B14F-4D97-AF65-F5344CB8AC3E}">
        <p14:creationId xmlns:p14="http://schemas.microsoft.com/office/powerpoint/2010/main" val="2601068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7576C-F34E-474C-A13B-FE5B43DC0950}"/>
              </a:ext>
            </a:extLst>
          </p:cNvPr>
          <p:cNvSpPr>
            <a:spLocks noGrp="1"/>
          </p:cNvSpPr>
          <p:nvPr>
            <p:ph type="title"/>
          </p:nvPr>
        </p:nvSpPr>
        <p:spPr>
          <a:xfrm>
            <a:off x="251520" y="620687"/>
            <a:ext cx="8712968" cy="1008113"/>
          </a:xfrm>
        </p:spPr>
        <p:txBody>
          <a:bodyPr>
            <a:noAutofit/>
          </a:bodyPr>
          <a:lstStyle/>
          <a:p>
            <a:r>
              <a:rPr lang="en-US" sz="3600" dirty="0"/>
              <a:t>Being in formal employment and or running business impacts financial health… </a:t>
            </a:r>
            <a:endParaRPr lang="en-KE" sz="2800" dirty="0"/>
          </a:p>
        </p:txBody>
      </p:sp>
      <p:pic>
        <p:nvPicPr>
          <p:cNvPr id="4" name="Picture 3">
            <a:extLst>
              <a:ext uri="{FF2B5EF4-FFF2-40B4-BE49-F238E27FC236}">
                <a16:creationId xmlns:a16="http://schemas.microsoft.com/office/drawing/2014/main" id="{D969EDBE-CB3E-4ADA-8905-1FEEE9C18DCF}"/>
              </a:ext>
            </a:extLst>
          </p:cNvPr>
          <p:cNvPicPr>
            <a:picLocks noChangeAspect="1"/>
          </p:cNvPicPr>
          <p:nvPr/>
        </p:nvPicPr>
        <p:blipFill>
          <a:blip r:embed="rId3"/>
          <a:stretch>
            <a:fillRect/>
          </a:stretch>
        </p:blipFill>
        <p:spPr>
          <a:xfrm>
            <a:off x="790272" y="2311242"/>
            <a:ext cx="6590039" cy="3528392"/>
          </a:xfrm>
          <a:prstGeom prst="rect">
            <a:avLst/>
          </a:prstGeom>
          <a:ln>
            <a:solidFill>
              <a:srgbClr val="002060"/>
            </a:solidFill>
          </a:ln>
        </p:spPr>
      </p:pic>
      <p:sp>
        <p:nvSpPr>
          <p:cNvPr id="6" name="Rectangle 5">
            <a:extLst>
              <a:ext uri="{FF2B5EF4-FFF2-40B4-BE49-F238E27FC236}">
                <a16:creationId xmlns:a16="http://schemas.microsoft.com/office/drawing/2014/main" id="{D5859EBD-CFCC-4B76-B0F4-379150215336}"/>
              </a:ext>
            </a:extLst>
          </p:cNvPr>
          <p:cNvSpPr/>
          <p:nvPr/>
        </p:nvSpPr>
        <p:spPr>
          <a:xfrm>
            <a:off x="778369" y="1941910"/>
            <a:ext cx="4302332" cy="369332"/>
          </a:xfrm>
          <a:prstGeom prst="rect">
            <a:avLst/>
          </a:prstGeom>
        </p:spPr>
        <p:txBody>
          <a:bodyPr wrap="none">
            <a:spAutoFit/>
          </a:bodyPr>
          <a:lstStyle/>
          <a:p>
            <a:r>
              <a:rPr lang="en-US" b="1" dirty="0">
                <a:solidFill>
                  <a:srgbClr val="002060"/>
                </a:solidFill>
              </a:rPr>
              <a:t>Financial health by livelihood in 2019 (%</a:t>
            </a:r>
          </a:p>
        </p:txBody>
      </p:sp>
      <p:sp>
        <p:nvSpPr>
          <p:cNvPr id="3" name="Slide Number Placeholder 2"/>
          <p:cNvSpPr>
            <a:spLocks noGrp="1"/>
          </p:cNvSpPr>
          <p:nvPr>
            <p:ph type="sldNum" sz="quarter" idx="12"/>
          </p:nvPr>
        </p:nvSpPr>
        <p:spPr/>
        <p:txBody>
          <a:bodyPr/>
          <a:lstStyle/>
          <a:p>
            <a:fld id="{5EEDB22F-4A2B-43E8-8DE7-D0EC24ABB9A3}" type="slidenum">
              <a:rPr lang="en-GB" sz="1100" b="1" smtClean="0"/>
              <a:t>36</a:t>
            </a:fld>
            <a:endParaRPr lang="en-GB" sz="1100" b="1" dirty="0"/>
          </a:p>
        </p:txBody>
      </p:sp>
    </p:spTree>
    <p:extLst>
      <p:ext uri="{BB962C8B-B14F-4D97-AF65-F5344CB8AC3E}">
        <p14:creationId xmlns:p14="http://schemas.microsoft.com/office/powerpoint/2010/main" val="1941589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196752"/>
            <a:ext cx="7848872" cy="1323439"/>
          </a:xfrm>
          <a:prstGeom prst="rect">
            <a:avLst/>
          </a:prstGeom>
          <a:noFill/>
        </p:spPr>
        <p:txBody>
          <a:bodyPr wrap="square" rtlCol="0">
            <a:spAutoFit/>
          </a:bodyPr>
          <a:lstStyle/>
          <a:p>
            <a:pPr algn="ctr"/>
            <a:r>
              <a:rPr lang="en-US" sz="4000" b="1" dirty="0"/>
              <a:t>Perceptions on Consumer Protection and Financial Literacy</a:t>
            </a:r>
          </a:p>
        </p:txBody>
      </p:sp>
      <p:sp>
        <p:nvSpPr>
          <p:cNvPr id="3"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37</a:t>
            </a:r>
          </a:p>
        </p:txBody>
      </p:sp>
    </p:spTree>
    <p:extLst>
      <p:ext uri="{BB962C8B-B14F-4D97-AF65-F5344CB8AC3E}">
        <p14:creationId xmlns:p14="http://schemas.microsoft.com/office/powerpoint/2010/main" val="323796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11560" y="2204864"/>
            <a:ext cx="5256584" cy="3384376"/>
          </a:xfrm>
          <a:prstGeom prst="rect">
            <a:avLst/>
          </a:prstGeom>
          <a:ln>
            <a:solidFill>
              <a:srgbClr val="002060"/>
            </a:solidFill>
          </a:ln>
        </p:spPr>
      </p:pic>
      <p:sp>
        <p:nvSpPr>
          <p:cNvPr id="6" name="Rectangle 5"/>
          <p:cNvSpPr/>
          <p:nvPr/>
        </p:nvSpPr>
        <p:spPr>
          <a:xfrm>
            <a:off x="323528" y="1835532"/>
            <a:ext cx="3480376" cy="369332"/>
          </a:xfrm>
          <a:prstGeom prst="rect">
            <a:avLst/>
          </a:prstGeom>
        </p:spPr>
        <p:txBody>
          <a:bodyPr wrap="none">
            <a:spAutoFit/>
          </a:bodyPr>
          <a:lstStyle/>
          <a:p>
            <a:pPr marL="406400" marR="0">
              <a:spcBef>
                <a:spcPts val="530"/>
              </a:spcBef>
              <a:spcAft>
                <a:spcPts val="0"/>
              </a:spcAft>
            </a:pPr>
            <a:r>
              <a:rPr lang="en-US" b="1" dirty="0">
                <a:solidFill>
                  <a:srgbClr val="00377B"/>
                </a:solidFill>
                <a:latin typeface="Calibri" panose="020F0502020204030204" pitchFamily="34" charset="0"/>
                <a:ea typeface="Arial Narrow" panose="020B0606020202030204" pitchFamily="34" charset="0"/>
                <a:cs typeface="Arial Narrow" panose="020B0606020202030204" pitchFamily="34" charset="0"/>
              </a:rPr>
              <a:t>Sources of financial advice (%)</a:t>
            </a:r>
            <a:endParaRPr lang="en-US"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7" name="Rectangle 6"/>
          <p:cNvSpPr/>
          <p:nvPr/>
        </p:nvSpPr>
        <p:spPr>
          <a:xfrm>
            <a:off x="6084168" y="2564904"/>
            <a:ext cx="2952328" cy="2031325"/>
          </a:xfrm>
          <a:prstGeom prst="rect">
            <a:avLst/>
          </a:prstGeom>
        </p:spPr>
        <p:txBody>
          <a:bodyPr wrap="square">
            <a:spAutoFit/>
          </a:bodyPr>
          <a:lstStyle/>
          <a:p>
            <a:pPr marL="285750" indent="-285750">
              <a:buFont typeface="Arial" panose="020B0604020202020204" pitchFamily="34" charset="0"/>
              <a:buChar char="•"/>
            </a:pPr>
            <a:r>
              <a:rPr lang="en-US" dirty="0">
                <a:solidFill>
                  <a:srgbClr val="4D4D4F"/>
                </a:solidFill>
                <a:latin typeface="Calibri" panose="020F0502020204030204" pitchFamily="34" charset="0"/>
                <a:ea typeface="Calibri" panose="020F0502020204030204" pitchFamily="34" charset="0"/>
              </a:rPr>
              <a:t>respondents relying on their own knowledge was </a:t>
            </a:r>
            <a:r>
              <a:rPr lang="en-US" spc="-25" dirty="0">
                <a:solidFill>
                  <a:srgbClr val="4D4D4F"/>
                </a:solidFill>
                <a:latin typeface="Calibri" panose="020F0502020204030204" pitchFamily="34" charset="0"/>
                <a:ea typeface="Calibri" panose="020F0502020204030204" pitchFamily="34" charset="0"/>
              </a:rPr>
              <a:t>39.6% </a:t>
            </a:r>
            <a:r>
              <a:rPr lang="en-US" dirty="0">
                <a:solidFill>
                  <a:srgbClr val="4D4D4F"/>
                </a:solidFill>
                <a:latin typeface="Calibri" panose="020F0502020204030204" pitchFamily="34" charset="0"/>
                <a:ea typeface="Calibri" panose="020F0502020204030204" pitchFamily="34" charset="0"/>
              </a:rPr>
              <a:t>compared</a:t>
            </a:r>
            <a:r>
              <a:rPr lang="en-US" spc="-7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to</a:t>
            </a:r>
            <a:r>
              <a:rPr lang="en-US" spc="-7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34.7%</a:t>
            </a:r>
            <a:r>
              <a:rPr lang="en-US" spc="-7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who</a:t>
            </a:r>
            <a:r>
              <a:rPr lang="en-US" spc="-7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relied</a:t>
            </a:r>
            <a:r>
              <a:rPr lang="en-US" spc="-80"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on</a:t>
            </a:r>
            <a:r>
              <a:rPr lang="en-US" spc="-7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family</a:t>
            </a:r>
            <a:r>
              <a:rPr lang="en-US" spc="-75" dirty="0">
                <a:solidFill>
                  <a:srgbClr val="4D4D4F"/>
                </a:solidFill>
                <a:latin typeface="Calibri" panose="020F0502020204030204" pitchFamily="34" charset="0"/>
                <a:ea typeface="Calibri" panose="020F0502020204030204" pitchFamily="34" charset="0"/>
              </a:rPr>
              <a:t> </a:t>
            </a:r>
            <a:r>
              <a:rPr lang="en-US" dirty="0">
                <a:solidFill>
                  <a:srgbClr val="4D4D4F"/>
                </a:solidFill>
                <a:latin typeface="Calibri" panose="020F0502020204030204" pitchFamily="34" charset="0"/>
                <a:ea typeface="Calibri" panose="020F0502020204030204" pitchFamily="34" charset="0"/>
              </a:rPr>
              <a:t>and friends for financial advice…huge opportunity for financial advisors! </a:t>
            </a:r>
            <a:endParaRPr lang="en-US" dirty="0"/>
          </a:p>
        </p:txBody>
      </p:sp>
      <p:sp>
        <p:nvSpPr>
          <p:cNvPr id="2" name="TextBox 1">
            <a:extLst>
              <a:ext uri="{FF2B5EF4-FFF2-40B4-BE49-F238E27FC236}">
                <a16:creationId xmlns:a16="http://schemas.microsoft.com/office/drawing/2014/main" id="{262FFACD-4582-477D-9F48-35960380B796}"/>
              </a:ext>
            </a:extLst>
          </p:cNvPr>
          <p:cNvSpPr txBox="1"/>
          <p:nvPr/>
        </p:nvSpPr>
        <p:spPr>
          <a:xfrm>
            <a:off x="827584" y="764704"/>
            <a:ext cx="7488832" cy="707886"/>
          </a:xfrm>
          <a:prstGeom prst="rect">
            <a:avLst/>
          </a:prstGeom>
          <a:noFill/>
        </p:spPr>
        <p:txBody>
          <a:bodyPr wrap="square" rtlCol="0">
            <a:spAutoFit/>
          </a:bodyPr>
          <a:lstStyle/>
          <a:p>
            <a:r>
              <a:rPr lang="en-US" sz="4000" dirty="0"/>
              <a:t>Financial advice gaps exist…</a:t>
            </a:r>
          </a:p>
        </p:txBody>
      </p:sp>
      <p:sp>
        <p:nvSpPr>
          <p:cNvPr id="3" name="Slide Number Placeholder 2"/>
          <p:cNvSpPr>
            <a:spLocks noGrp="1"/>
          </p:cNvSpPr>
          <p:nvPr>
            <p:ph type="sldNum" sz="quarter" idx="12"/>
          </p:nvPr>
        </p:nvSpPr>
        <p:spPr/>
        <p:txBody>
          <a:bodyPr/>
          <a:lstStyle/>
          <a:p>
            <a:fld id="{5EEDB22F-4A2B-43E8-8DE7-D0EC24ABB9A3}" type="slidenum">
              <a:rPr lang="en-GB" sz="1100" b="1" smtClean="0"/>
              <a:t>38</a:t>
            </a:fld>
            <a:endParaRPr lang="en-GB" sz="1100" b="1" dirty="0"/>
          </a:p>
        </p:txBody>
      </p:sp>
    </p:spTree>
    <p:extLst>
      <p:ext uri="{BB962C8B-B14F-4D97-AF65-F5344CB8AC3E}">
        <p14:creationId xmlns:p14="http://schemas.microsoft.com/office/powerpoint/2010/main" val="1947544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844824"/>
            <a:ext cx="3795719" cy="276999"/>
          </a:xfrm>
          <a:prstGeom prst="rect">
            <a:avLst/>
          </a:prstGeom>
        </p:spPr>
        <p:txBody>
          <a:bodyPr wrap="square">
            <a:spAutoFit/>
          </a:bodyPr>
          <a:lstStyle/>
          <a:p>
            <a:pPr marL="406400" marR="0">
              <a:spcBef>
                <a:spcPts val="530"/>
              </a:spcBef>
              <a:spcAft>
                <a:spcPts val="0"/>
              </a:spcAft>
            </a:pPr>
            <a:r>
              <a:rPr lang="en-US" sz="1200" b="1" dirty="0">
                <a:solidFill>
                  <a:srgbClr val="00377B"/>
                </a:solidFill>
                <a:latin typeface="Calibri" panose="020F0502020204030204" pitchFamily="34" charset="0"/>
                <a:ea typeface="Arial Narrow" panose="020B0606020202030204" pitchFamily="34" charset="0"/>
                <a:cs typeface="Arial Narrow" panose="020B0606020202030204" pitchFamily="34" charset="0"/>
              </a:rPr>
              <a:t>Sources of financial advice by Residence (%)</a:t>
            </a:r>
            <a:endParaRPr lang="en-US" sz="1200" b="1" dirty="0">
              <a:latin typeface="Arial Narrow" panose="020B0606020202030204" pitchFamily="34" charset="0"/>
              <a:ea typeface="Arial Narrow" panose="020B0606020202030204" pitchFamily="34" charset="0"/>
              <a:cs typeface="Arial Narrow" panose="020B0606020202030204" pitchFamily="34" charset="0"/>
            </a:endParaRPr>
          </a:p>
        </p:txBody>
      </p:sp>
      <p:pic>
        <p:nvPicPr>
          <p:cNvPr id="2" name="Picture 1"/>
          <p:cNvPicPr>
            <a:picLocks noChangeAspect="1"/>
          </p:cNvPicPr>
          <p:nvPr/>
        </p:nvPicPr>
        <p:blipFill>
          <a:blip r:embed="rId3"/>
          <a:stretch>
            <a:fillRect/>
          </a:stretch>
        </p:blipFill>
        <p:spPr>
          <a:xfrm>
            <a:off x="251520" y="2132856"/>
            <a:ext cx="4248472" cy="3168351"/>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4572000" y="2132856"/>
            <a:ext cx="4392488" cy="3168352"/>
          </a:xfrm>
          <a:prstGeom prst="rect">
            <a:avLst/>
          </a:prstGeom>
          <a:ln>
            <a:solidFill>
              <a:srgbClr val="002060"/>
            </a:solidFill>
          </a:ln>
        </p:spPr>
      </p:pic>
      <p:sp>
        <p:nvSpPr>
          <p:cNvPr id="8" name="Rectangle 7"/>
          <p:cNvSpPr/>
          <p:nvPr/>
        </p:nvSpPr>
        <p:spPr>
          <a:xfrm>
            <a:off x="4127574" y="1844823"/>
            <a:ext cx="3795719" cy="276999"/>
          </a:xfrm>
          <a:prstGeom prst="rect">
            <a:avLst/>
          </a:prstGeom>
        </p:spPr>
        <p:txBody>
          <a:bodyPr wrap="square">
            <a:spAutoFit/>
          </a:bodyPr>
          <a:lstStyle/>
          <a:p>
            <a:pPr marL="406400" marR="0">
              <a:spcBef>
                <a:spcPts val="530"/>
              </a:spcBef>
              <a:spcAft>
                <a:spcPts val="0"/>
              </a:spcAft>
            </a:pPr>
            <a:r>
              <a:rPr lang="en-US" sz="1200" b="1" dirty="0">
                <a:solidFill>
                  <a:srgbClr val="00377B"/>
                </a:solidFill>
                <a:latin typeface="Calibri" panose="020F0502020204030204" pitchFamily="34" charset="0"/>
                <a:ea typeface="Arial Narrow" panose="020B0606020202030204" pitchFamily="34" charset="0"/>
                <a:cs typeface="Arial Narrow" panose="020B0606020202030204" pitchFamily="34" charset="0"/>
              </a:rPr>
              <a:t>Sources of financial advice by Education (%)</a:t>
            </a:r>
            <a:endParaRPr lang="en-US" sz="12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4" name="TextBox 3">
            <a:extLst>
              <a:ext uri="{FF2B5EF4-FFF2-40B4-BE49-F238E27FC236}">
                <a16:creationId xmlns:a16="http://schemas.microsoft.com/office/drawing/2014/main" id="{7A79B36A-AB12-49B1-BC54-5487FA06F756}"/>
              </a:ext>
            </a:extLst>
          </p:cNvPr>
          <p:cNvSpPr txBox="1"/>
          <p:nvPr/>
        </p:nvSpPr>
        <p:spPr>
          <a:xfrm>
            <a:off x="539552" y="692696"/>
            <a:ext cx="8208912" cy="954107"/>
          </a:xfrm>
          <a:prstGeom prst="rect">
            <a:avLst/>
          </a:prstGeom>
          <a:noFill/>
        </p:spPr>
        <p:txBody>
          <a:bodyPr wrap="square" rtlCol="0">
            <a:spAutoFit/>
          </a:bodyPr>
          <a:lstStyle/>
          <a:p>
            <a:r>
              <a:rPr lang="en-US" sz="2800" dirty="0"/>
              <a:t>Formal education greatly impacts choice of financial advice …</a:t>
            </a:r>
          </a:p>
        </p:txBody>
      </p:sp>
      <p:sp>
        <p:nvSpPr>
          <p:cNvPr id="5" name="Slide Number Placeholder 4"/>
          <p:cNvSpPr>
            <a:spLocks noGrp="1"/>
          </p:cNvSpPr>
          <p:nvPr>
            <p:ph type="sldNum" sz="quarter" idx="12"/>
          </p:nvPr>
        </p:nvSpPr>
        <p:spPr/>
        <p:txBody>
          <a:bodyPr/>
          <a:lstStyle/>
          <a:p>
            <a:fld id="{5EEDB22F-4A2B-43E8-8DE7-D0EC24ABB9A3}" type="slidenum">
              <a:rPr lang="en-GB" sz="1100" b="1" smtClean="0"/>
              <a:t>39</a:t>
            </a:fld>
            <a:endParaRPr lang="en-GB" sz="1100" b="1" dirty="0"/>
          </a:p>
        </p:txBody>
      </p:sp>
    </p:spTree>
    <p:extLst>
      <p:ext uri="{BB962C8B-B14F-4D97-AF65-F5344CB8AC3E}">
        <p14:creationId xmlns:p14="http://schemas.microsoft.com/office/powerpoint/2010/main" val="268086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2960" y="2708920"/>
            <a:ext cx="7543800" cy="1616192"/>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rgbClr val="002060"/>
                </a:solidFill>
              </a:rPr>
              <a:t>Expanding Access</a:t>
            </a:r>
          </a:p>
        </p:txBody>
      </p:sp>
      <p:sp>
        <p:nvSpPr>
          <p:cNvPr id="3"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4</a:t>
            </a:r>
          </a:p>
        </p:txBody>
      </p:sp>
    </p:spTree>
    <p:extLst>
      <p:ext uri="{BB962C8B-B14F-4D97-AF65-F5344CB8AC3E}">
        <p14:creationId xmlns:p14="http://schemas.microsoft.com/office/powerpoint/2010/main" val="1153974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1844824"/>
            <a:ext cx="3795719" cy="276999"/>
          </a:xfrm>
          <a:prstGeom prst="rect">
            <a:avLst/>
          </a:prstGeom>
        </p:spPr>
        <p:txBody>
          <a:bodyPr wrap="square">
            <a:spAutoFit/>
          </a:bodyPr>
          <a:lstStyle/>
          <a:p>
            <a:pPr marL="406400" marR="0">
              <a:spcBef>
                <a:spcPts val="530"/>
              </a:spcBef>
              <a:spcAft>
                <a:spcPts val="0"/>
              </a:spcAft>
            </a:pPr>
            <a:r>
              <a:rPr lang="en-US" sz="1200" b="1" dirty="0">
                <a:solidFill>
                  <a:srgbClr val="00377B"/>
                </a:solidFill>
                <a:latin typeface="Calibri" panose="020F0502020204030204" pitchFamily="34" charset="0"/>
                <a:ea typeface="Arial Narrow" panose="020B0606020202030204" pitchFamily="34" charset="0"/>
                <a:cs typeface="Arial Narrow" panose="020B0606020202030204" pitchFamily="34" charset="0"/>
              </a:rPr>
              <a:t>Perception on Betting/Gambling (%)</a:t>
            </a:r>
            <a:endParaRPr lang="en-US" sz="1200" b="1" dirty="0">
              <a:latin typeface="Arial Narrow" panose="020B0606020202030204" pitchFamily="34" charset="0"/>
              <a:ea typeface="Arial Narrow" panose="020B0606020202030204" pitchFamily="34" charset="0"/>
              <a:cs typeface="Arial Narrow" panose="020B0606020202030204" pitchFamily="34" charset="0"/>
            </a:endParaRPr>
          </a:p>
        </p:txBody>
      </p:sp>
      <p:pic>
        <p:nvPicPr>
          <p:cNvPr id="4" name="Picture 3"/>
          <p:cNvPicPr>
            <a:picLocks noChangeAspect="1"/>
          </p:cNvPicPr>
          <p:nvPr/>
        </p:nvPicPr>
        <p:blipFill>
          <a:blip r:embed="rId3"/>
          <a:stretch>
            <a:fillRect/>
          </a:stretch>
        </p:blipFill>
        <p:spPr>
          <a:xfrm>
            <a:off x="336563" y="2204864"/>
            <a:ext cx="3947405" cy="2880320"/>
          </a:xfrm>
          <a:prstGeom prst="rect">
            <a:avLst/>
          </a:prstGeom>
          <a:ln>
            <a:solidFill>
              <a:srgbClr val="002774"/>
            </a:solidFill>
          </a:ln>
        </p:spPr>
      </p:pic>
      <p:pic>
        <p:nvPicPr>
          <p:cNvPr id="7" name="Picture 6"/>
          <p:cNvPicPr>
            <a:picLocks noChangeAspect="1"/>
          </p:cNvPicPr>
          <p:nvPr/>
        </p:nvPicPr>
        <p:blipFill>
          <a:blip r:embed="rId4"/>
          <a:stretch>
            <a:fillRect/>
          </a:stretch>
        </p:blipFill>
        <p:spPr>
          <a:xfrm>
            <a:off x="4499992" y="2308400"/>
            <a:ext cx="4320480" cy="2776784"/>
          </a:xfrm>
          <a:prstGeom prst="rect">
            <a:avLst/>
          </a:prstGeom>
          <a:ln>
            <a:solidFill>
              <a:srgbClr val="002060"/>
            </a:solidFill>
          </a:ln>
        </p:spPr>
      </p:pic>
      <p:sp>
        <p:nvSpPr>
          <p:cNvPr id="24" name="Rectangle 23"/>
          <p:cNvSpPr/>
          <p:nvPr/>
        </p:nvSpPr>
        <p:spPr>
          <a:xfrm>
            <a:off x="4499992" y="1846735"/>
            <a:ext cx="3795719" cy="461665"/>
          </a:xfrm>
          <a:prstGeom prst="rect">
            <a:avLst/>
          </a:prstGeom>
        </p:spPr>
        <p:txBody>
          <a:bodyPr wrap="square">
            <a:spAutoFit/>
          </a:bodyPr>
          <a:lstStyle/>
          <a:p>
            <a:pPr marL="406400" marR="0">
              <a:spcBef>
                <a:spcPts val="530"/>
              </a:spcBef>
              <a:spcAft>
                <a:spcPts val="0"/>
              </a:spcAft>
            </a:pPr>
            <a:r>
              <a:rPr lang="en-US" sz="1200" b="1" dirty="0">
                <a:solidFill>
                  <a:srgbClr val="00377B"/>
                </a:solidFill>
                <a:latin typeface="Calibri" panose="020F0502020204030204" pitchFamily="34" charset="0"/>
                <a:ea typeface="Arial Narrow" panose="020B0606020202030204" pitchFamily="34" charset="0"/>
                <a:cs typeface="Arial Narrow" panose="020B0606020202030204" pitchFamily="34" charset="0"/>
              </a:rPr>
              <a:t>Perception on Betting/Gambling as a good Source of Income (%)</a:t>
            </a:r>
            <a:endParaRPr lang="en-US" sz="12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Rectangle 1">
            <a:extLst>
              <a:ext uri="{FF2B5EF4-FFF2-40B4-BE49-F238E27FC236}">
                <a16:creationId xmlns:a16="http://schemas.microsoft.com/office/drawing/2014/main" id="{C349BD5B-2CC6-45D6-B3C2-2FA6AC2C9F1E}"/>
              </a:ext>
            </a:extLst>
          </p:cNvPr>
          <p:cNvSpPr/>
          <p:nvPr/>
        </p:nvSpPr>
        <p:spPr>
          <a:xfrm>
            <a:off x="395536" y="582522"/>
            <a:ext cx="8424936" cy="1384995"/>
          </a:xfrm>
          <a:prstGeom prst="rect">
            <a:avLst/>
          </a:prstGeom>
        </p:spPr>
        <p:txBody>
          <a:bodyPr wrap="square">
            <a:spAutoFit/>
          </a:bodyPr>
          <a:lstStyle/>
          <a:p>
            <a:r>
              <a:rPr lang="en-US" sz="2800" dirty="0"/>
              <a:t>About 70% of Kenyans perceive betting not to be a good source of income, but 20% have a positive view …</a:t>
            </a:r>
          </a:p>
        </p:txBody>
      </p:sp>
      <p:sp>
        <p:nvSpPr>
          <p:cNvPr id="3" name="Slide Number Placeholder 2"/>
          <p:cNvSpPr>
            <a:spLocks noGrp="1"/>
          </p:cNvSpPr>
          <p:nvPr>
            <p:ph type="sldNum" sz="quarter" idx="12"/>
          </p:nvPr>
        </p:nvSpPr>
        <p:spPr/>
        <p:txBody>
          <a:bodyPr/>
          <a:lstStyle/>
          <a:p>
            <a:fld id="{5EEDB22F-4A2B-43E8-8DE7-D0EC24ABB9A3}" type="slidenum">
              <a:rPr lang="en-GB" sz="1100" b="1" smtClean="0"/>
              <a:t>40</a:t>
            </a:fld>
            <a:endParaRPr lang="en-GB" sz="1100" b="1" dirty="0"/>
          </a:p>
        </p:txBody>
      </p:sp>
    </p:spTree>
    <p:extLst>
      <p:ext uri="{BB962C8B-B14F-4D97-AF65-F5344CB8AC3E}">
        <p14:creationId xmlns:p14="http://schemas.microsoft.com/office/powerpoint/2010/main" val="4108515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19572" y="1168167"/>
            <a:ext cx="6984776" cy="523220"/>
          </a:xfrm>
          <a:prstGeom prst="rect">
            <a:avLst/>
          </a:prstGeom>
          <a:noFill/>
        </p:spPr>
        <p:txBody>
          <a:bodyPr wrap="square" rtlCol="0">
            <a:spAutoFit/>
          </a:bodyPr>
          <a:lstStyle/>
          <a:p>
            <a:r>
              <a:rPr lang="en-US" sz="2800" dirty="0"/>
              <a:t>Easing Consumer Protection Concerns….</a:t>
            </a:r>
          </a:p>
        </p:txBody>
      </p:sp>
      <p:pic>
        <p:nvPicPr>
          <p:cNvPr id="2" name="Picture 1"/>
          <p:cNvPicPr>
            <a:picLocks noChangeAspect="1"/>
          </p:cNvPicPr>
          <p:nvPr/>
        </p:nvPicPr>
        <p:blipFill>
          <a:blip r:embed="rId3"/>
          <a:stretch>
            <a:fillRect/>
          </a:stretch>
        </p:blipFill>
        <p:spPr>
          <a:xfrm>
            <a:off x="539552" y="2105463"/>
            <a:ext cx="7344816" cy="3431252"/>
          </a:xfrm>
          <a:prstGeom prst="rect">
            <a:avLst/>
          </a:prstGeom>
          <a:ln>
            <a:solidFill>
              <a:schemeClr val="tx1"/>
            </a:solidFill>
          </a:ln>
        </p:spPr>
      </p:pic>
      <p:sp>
        <p:nvSpPr>
          <p:cNvPr id="3" name="Rectangle 2"/>
          <p:cNvSpPr/>
          <p:nvPr/>
        </p:nvSpPr>
        <p:spPr>
          <a:xfrm>
            <a:off x="683568" y="1772816"/>
            <a:ext cx="6493371" cy="369332"/>
          </a:xfrm>
          <a:prstGeom prst="rect">
            <a:avLst/>
          </a:prstGeom>
        </p:spPr>
        <p:txBody>
          <a:bodyPr wrap="square">
            <a:spAutoFit/>
          </a:bodyPr>
          <a:lstStyle/>
          <a:p>
            <a:r>
              <a:rPr lang="en-US" b="1" dirty="0">
                <a:solidFill>
                  <a:srgbClr val="002060"/>
                </a:solidFill>
                <a:latin typeface="Calibri" panose="020F0502020204030204" pitchFamily="34" charset="0"/>
                <a:ea typeface="Calibri" panose="020F0502020204030204" pitchFamily="34" charset="0"/>
              </a:rPr>
              <a:t>Consumers loss of money by institutions: 2016 - 2019 (%)</a:t>
            </a:r>
            <a:endParaRPr lang="en-US" b="1" dirty="0">
              <a:solidFill>
                <a:srgbClr val="002060"/>
              </a:solidFill>
            </a:endParaRPr>
          </a:p>
        </p:txBody>
      </p:sp>
      <p:sp>
        <p:nvSpPr>
          <p:cNvPr id="4" name="Slide Number Placeholder 3"/>
          <p:cNvSpPr>
            <a:spLocks noGrp="1"/>
          </p:cNvSpPr>
          <p:nvPr>
            <p:ph type="sldNum" sz="quarter" idx="12"/>
          </p:nvPr>
        </p:nvSpPr>
        <p:spPr/>
        <p:txBody>
          <a:bodyPr/>
          <a:lstStyle/>
          <a:p>
            <a:fld id="{5EEDB22F-4A2B-43E8-8DE7-D0EC24ABB9A3}" type="slidenum">
              <a:rPr lang="en-GB" sz="1100" b="1" smtClean="0"/>
              <a:t>41</a:t>
            </a:fld>
            <a:endParaRPr lang="en-GB" sz="1100" b="1" dirty="0"/>
          </a:p>
        </p:txBody>
      </p:sp>
    </p:spTree>
    <p:extLst>
      <p:ext uri="{BB962C8B-B14F-4D97-AF65-F5344CB8AC3E}">
        <p14:creationId xmlns:p14="http://schemas.microsoft.com/office/powerpoint/2010/main" val="3547593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719572" y="1168167"/>
            <a:ext cx="6984776" cy="523220"/>
          </a:xfrm>
          <a:prstGeom prst="rect">
            <a:avLst/>
          </a:prstGeom>
          <a:noFill/>
        </p:spPr>
        <p:txBody>
          <a:bodyPr wrap="square" rtlCol="0">
            <a:spAutoFit/>
          </a:bodyPr>
          <a:lstStyle/>
          <a:p>
            <a:r>
              <a:rPr lang="en-US" sz="2800" dirty="0"/>
              <a:t>Consumer Protection Concerns….</a:t>
            </a:r>
          </a:p>
        </p:txBody>
      </p:sp>
      <p:sp>
        <p:nvSpPr>
          <p:cNvPr id="3" name="Rectangle 2"/>
          <p:cNvSpPr/>
          <p:nvPr/>
        </p:nvSpPr>
        <p:spPr>
          <a:xfrm>
            <a:off x="179513" y="1887275"/>
            <a:ext cx="3528392" cy="276999"/>
          </a:xfrm>
          <a:prstGeom prst="rect">
            <a:avLst/>
          </a:prstGeom>
        </p:spPr>
        <p:txBody>
          <a:bodyPr wrap="square">
            <a:spAutoFit/>
          </a:bodyPr>
          <a:lstStyle/>
          <a:p>
            <a:r>
              <a:rPr lang="en-US" sz="1200" b="1" dirty="0">
                <a:solidFill>
                  <a:srgbClr val="002060"/>
                </a:solidFill>
                <a:latin typeface="Calibri" panose="020F0502020204030204" pitchFamily="34" charset="0"/>
                <a:ea typeface="Calibri" panose="020F0502020204030204" pitchFamily="34" charset="0"/>
              </a:rPr>
              <a:t>Loss via Mobile money: 2016 - 2019 (%)</a:t>
            </a:r>
            <a:endParaRPr lang="en-US" sz="1200" b="1" dirty="0">
              <a:solidFill>
                <a:srgbClr val="002060"/>
              </a:solidFill>
            </a:endParaRPr>
          </a:p>
        </p:txBody>
      </p:sp>
      <p:pic>
        <p:nvPicPr>
          <p:cNvPr id="5" name="Picture 4"/>
          <p:cNvPicPr>
            <a:picLocks noChangeAspect="1"/>
          </p:cNvPicPr>
          <p:nvPr/>
        </p:nvPicPr>
        <p:blipFill>
          <a:blip r:embed="rId3"/>
          <a:stretch>
            <a:fillRect/>
          </a:stretch>
        </p:blipFill>
        <p:spPr>
          <a:xfrm>
            <a:off x="179512" y="2131244"/>
            <a:ext cx="3528392" cy="2665908"/>
          </a:xfrm>
          <a:prstGeom prst="rect">
            <a:avLst/>
          </a:prstGeom>
          <a:ln>
            <a:solidFill>
              <a:srgbClr val="002060"/>
            </a:solidFill>
          </a:ln>
        </p:spPr>
      </p:pic>
      <p:pic>
        <p:nvPicPr>
          <p:cNvPr id="8" name="Picture 7"/>
          <p:cNvPicPr>
            <a:picLocks noChangeAspect="1"/>
          </p:cNvPicPr>
          <p:nvPr/>
        </p:nvPicPr>
        <p:blipFill>
          <a:blip r:embed="rId4"/>
          <a:stretch>
            <a:fillRect/>
          </a:stretch>
        </p:blipFill>
        <p:spPr>
          <a:xfrm>
            <a:off x="3923929" y="2131244"/>
            <a:ext cx="4896544" cy="2665908"/>
          </a:xfrm>
          <a:prstGeom prst="rect">
            <a:avLst/>
          </a:prstGeom>
          <a:ln>
            <a:solidFill>
              <a:srgbClr val="002060"/>
            </a:solidFill>
          </a:ln>
        </p:spPr>
      </p:pic>
      <p:sp>
        <p:nvSpPr>
          <p:cNvPr id="9" name="Rectangle 8"/>
          <p:cNvSpPr/>
          <p:nvPr/>
        </p:nvSpPr>
        <p:spPr>
          <a:xfrm>
            <a:off x="3563888" y="1792690"/>
            <a:ext cx="5328592" cy="307777"/>
          </a:xfrm>
          <a:prstGeom prst="rect">
            <a:avLst/>
          </a:prstGeom>
        </p:spPr>
        <p:txBody>
          <a:bodyPr wrap="square">
            <a:spAutoFit/>
          </a:bodyPr>
          <a:lstStyle/>
          <a:p>
            <a:pPr marL="539750" marR="0">
              <a:spcBef>
                <a:spcPts val="0"/>
              </a:spcBef>
              <a:spcAft>
                <a:spcPts val="0"/>
              </a:spcAft>
            </a:pPr>
            <a:r>
              <a:rPr lang="en-US" sz="1400" b="1" dirty="0">
                <a:solidFill>
                  <a:srgbClr val="00377B"/>
                </a:solidFill>
                <a:latin typeface="Calibri" panose="020F0502020204030204" pitchFamily="34" charset="0"/>
                <a:ea typeface="Arial Narrow" panose="020B0606020202030204" pitchFamily="34" charset="0"/>
                <a:cs typeface="Arial Narrow" panose="020B0606020202030204" pitchFamily="34" charset="0"/>
              </a:rPr>
              <a:t>Challenges experienced on financial services used (%)</a:t>
            </a:r>
            <a:endParaRPr lang="en-US" sz="1400" b="1" dirty="0">
              <a:latin typeface="Arial Narrow" panose="020B0606020202030204" pitchFamily="34" charset="0"/>
              <a:ea typeface="Arial Narrow" panose="020B0606020202030204" pitchFamily="34" charset="0"/>
              <a:cs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5EEDB22F-4A2B-43E8-8DE7-D0EC24ABB9A3}" type="slidenum">
              <a:rPr lang="en-GB" sz="1100" b="1" smtClean="0"/>
              <a:t>42</a:t>
            </a:fld>
            <a:endParaRPr lang="en-GB" sz="1100" b="1" dirty="0"/>
          </a:p>
        </p:txBody>
      </p:sp>
    </p:spTree>
    <p:extLst>
      <p:ext uri="{BB962C8B-B14F-4D97-AF65-F5344CB8AC3E}">
        <p14:creationId xmlns:p14="http://schemas.microsoft.com/office/powerpoint/2010/main" val="21410283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980728"/>
            <a:ext cx="6552728" cy="646331"/>
          </a:xfrm>
          <a:prstGeom prst="rect">
            <a:avLst/>
          </a:prstGeom>
          <a:noFill/>
        </p:spPr>
        <p:txBody>
          <a:bodyPr wrap="square" rtlCol="0">
            <a:spAutoFit/>
          </a:bodyPr>
          <a:lstStyle/>
          <a:p>
            <a:r>
              <a:rPr lang="en-US" sz="3600" dirty="0"/>
              <a:t>Summary and Conclusions</a:t>
            </a:r>
          </a:p>
        </p:txBody>
      </p:sp>
      <p:sp>
        <p:nvSpPr>
          <p:cNvPr id="3" name="Rectangle 2"/>
          <p:cNvSpPr/>
          <p:nvPr/>
        </p:nvSpPr>
        <p:spPr>
          <a:xfrm>
            <a:off x="431032" y="1772816"/>
            <a:ext cx="8712968" cy="4699748"/>
          </a:xfrm>
          <a:prstGeom prst="rect">
            <a:avLst/>
          </a:prstGeom>
        </p:spPr>
        <p:txBody>
          <a:bodyPr wrap="square">
            <a:spAutoFit/>
          </a:bodyPr>
          <a:lstStyle/>
          <a:p>
            <a:pPr marL="285750" indent="-285750">
              <a:buFont typeface="Arial" panose="020B0604020202020204" pitchFamily="34" charset="0"/>
              <a:buChar char="•"/>
            </a:pPr>
            <a:r>
              <a:rPr lang="en-US" sz="2000" dirty="0"/>
              <a:t>Digital transformation via mobile banking and digital apps space raises cyber security, credit risk and consumer protection concerns.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Cash is a still the dominant mode of payment for agriculture and business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Majority of Kenyans feel that their financial status has worsened, implying reduced ability to use financial services and products to manage their daily needs, cope with shocks and achieve future goals.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Promotion of financial literacy is important in addressing emerging consumer protection concerns.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Fraud accounted for the highest incidences of loss of money on mobile money platforms, thus becoming a source of new emerging risks.</a:t>
            </a:r>
          </a:p>
          <a:p>
            <a:pPr marL="457200" marR="470535" lvl="0" indent="-457200">
              <a:lnSpc>
                <a:spcPct val="97000"/>
              </a:lnSpc>
              <a:spcBef>
                <a:spcPts val="0"/>
              </a:spcBef>
              <a:spcAft>
                <a:spcPts val="0"/>
              </a:spcAft>
              <a:buClr>
                <a:srgbClr val="58595B"/>
              </a:buClr>
              <a:buSzPts val="1000"/>
              <a:buFont typeface="Arial" panose="020B0604020202020204" pitchFamily="34" charset="0"/>
              <a:buChar char="•"/>
              <a:tabLst>
                <a:tab pos="467360" algn="l"/>
                <a:tab pos="468630" algn="l"/>
              </a:tabLst>
            </a:pPr>
            <a:endParaRPr lang="en-US" sz="2000" dirty="0">
              <a:latin typeface="Calibri" panose="020F0502020204030204" pitchFamily="34" charset="0"/>
              <a:ea typeface="Wingdings" panose="05000000000000000000" pitchFamily="2" charset="2"/>
              <a:cs typeface="Wingdings" panose="05000000000000000000" pitchFamily="2" charset="2"/>
            </a:endParaRPr>
          </a:p>
        </p:txBody>
      </p:sp>
      <p:sp>
        <p:nvSpPr>
          <p:cNvPr id="2" name="Slide Number Placeholder 1"/>
          <p:cNvSpPr>
            <a:spLocks noGrp="1"/>
          </p:cNvSpPr>
          <p:nvPr>
            <p:ph type="sldNum" sz="quarter" idx="12"/>
          </p:nvPr>
        </p:nvSpPr>
        <p:spPr/>
        <p:txBody>
          <a:bodyPr/>
          <a:lstStyle/>
          <a:p>
            <a:fld id="{5EEDB22F-4A2B-43E8-8DE7-D0EC24ABB9A3}" type="slidenum">
              <a:rPr lang="en-GB" sz="1100" b="1" smtClean="0"/>
              <a:t>43</a:t>
            </a:fld>
            <a:endParaRPr lang="en-GB" sz="1100" b="1" dirty="0"/>
          </a:p>
        </p:txBody>
      </p:sp>
    </p:spTree>
    <p:extLst>
      <p:ext uri="{BB962C8B-B14F-4D97-AF65-F5344CB8AC3E}">
        <p14:creationId xmlns:p14="http://schemas.microsoft.com/office/powerpoint/2010/main" val="2663355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852936"/>
            <a:ext cx="6552728" cy="646331"/>
          </a:xfrm>
          <a:prstGeom prst="rect">
            <a:avLst/>
          </a:prstGeom>
          <a:noFill/>
        </p:spPr>
        <p:txBody>
          <a:bodyPr wrap="square" rtlCol="0">
            <a:spAutoFit/>
          </a:bodyPr>
          <a:lstStyle/>
          <a:p>
            <a:pPr algn="ctr"/>
            <a:r>
              <a:rPr lang="en-US" sz="3600" dirty="0"/>
              <a:t>Questions &amp; Answers</a:t>
            </a:r>
          </a:p>
        </p:txBody>
      </p:sp>
      <p:sp>
        <p:nvSpPr>
          <p:cNvPr id="2" name="Slide Number Placeholder 1"/>
          <p:cNvSpPr>
            <a:spLocks noGrp="1"/>
          </p:cNvSpPr>
          <p:nvPr>
            <p:ph type="sldNum" sz="quarter" idx="12"/>
          </p:nvPr>
        </p:nvSpPr>
        <p:spPr/>
        <p:txBody>
          <a:bodyPr/>
          <a:lstStyle/>
          <a:p>
            <a:fld id="{5EEDB22F-4A2B-43E8-8DE7-D0EC24ABB9A3}" type="slidenum">
              <a:rPr lang="en-GB" sz="1100" b="1" smtClean="0"/>
              <a:t>44</a:t>
            </a:fld>
            <a:endParaRPr lang="en-GB" sz="1100" b="1" dirty="0"/>
          </a:p>
        </p:txBody>
      </p:sp>
    </p:spTree>
    <p:extLst>
      <p:ext uri="{BB962C8B-B14F-4D97-AF65-F5344CB8AC3E}">
        <p14:creationId xmlns:p14="http://schemas.microsoft.com/office/powerpoint/2010/main" val="122062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836711"/>
            <a:ext cx="8712968" cy="504057"/>
          </a:xfrm>
        </p:spPr>
        <p:txBody>
          <a:bodyPr>
            <a:noAutofit/>
          </a:bodyPr>
          <a:lstStyle/>
          <a:p>
            <a:r>
              <a:rPr lang="en-GB" sz="3200" b="1" dirty="0"/>
              <a:t>Financial Access Journey: 2006 - 2019</a:t>
            </a:r>
          </a:p>
        </p:txBody>
      </p:sp>
      <p:graphicFrame>
        <p:nvGraphicFramePr>
          <p:cNvPr id="6" name="Chart 5"/>
          <p:cNvGraphicFramePr/>
          <p:nvPr>
            <p:extLst>
              <p:ext uri="{D42A27DB-BD31-4B8C-83A1-F6EECF244321}">
                <p14:modId xmlns:p14="http://schemas.microsoft.com/office/powerpoint/2010/main" val="198666409"/>
              </p:ext>
            </p:extLst>
          </p:nvPr>
        </p:nvGraphicFramePr>
        <p:xfrm>
          <a:off x="395536" y="2636912"/>
          <a:ext cx="8424936" cy="36004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251520" y="1700808"/>
            <a:ext cx="8712968" cy="830997"/>
          </a:xfrm>
          <a:prstGeom prst="rect">
            <a:avLst/>
          </a:prstGeom>
        </p:spPr>
        <p:txBody>
          <a:bodyPr wrap="square">
            <a:spAutoFit/>
          </a:bodyPr>
          <a:lstStyle/>
          <a:p>
            <a:r>
              <a:rPr lang="en-GB" sz="2400" dirty="0">
                <a:latin typeface="Times New Roman" panose="02020603050405020304" pitchFamily="18" charset="0"/>
                <a:ea typeface="Times New Roman" panose="02020603050405020304" pitchFamily="18" charset="0"/>
              </a:rPr>
              <a:t>Access to formal financial services and products has expanded significantly among Kenyans… </a:t>
            </a:r>
            <a:endParaRPr lang="en-US" sz="2400" dirty="0"/>
          </a:p>
        </p:txBody>
      </p:sp>
      <p:sp>
        <p:nvSpPr>
          <p:cNvPr id="2" name="Slide Number Placeholder 1"/>
          <p:cNvSpPr>
            <a:spLocks noGrp="1"/>
          </p:cNvSpPr>
          <p:nvPr>
            <p:ph type="sldNum" sz="quarter" idx="12"/>
          </p:nvPr>
        </p:nvSpPr>
        <p:spPr/>
        <p:txBody>
          <a:bodyPr/>
          <a:lstStyle/>
          <a:p>
            <a:fld id="{5EEDB22F-4A2B-43E8-8DE7-D0EC24ABB9A3}" type="slidenum">
              <a:rPr lang="en-GB" smtClean="0"/>
              <a:t>5</a:t>
            </a:fld>
            <a:endParaRPr lang="en-GB"/>
          </a:p>
        </p:txBody>
      </p:sp>
    </p:spTree>
    <p:extLst>
      <p:ext uri="{BB962C8B-B14F-4D97-AF65-F5344CB8AC3E}">
        <p14:creationId xmlns:p14="http://schemas.microsoft.com/office/powerpoint/2010/main" val="418663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908720"/>
            <a:ext cx="8712968" cy="461665"/>
          </a:xfrm>
          <a:prstGeom prst="rect">
            <a:avLst/>
          </a:prstGeom>
        </p:spPr>
        <p:txBody>
          <a:bodyPr wrap="square">
            <a:spAutoFit/>
          </a:bodyPr>
          <a:lstStyle/>
          <a:p>
            <a:r>
              <a:rPr lang="en-GB" sz="2400" dirty="0">
                <a:latin typeface="Times New Roman" panose="02020603050405020304" pitchFamily="18" charset="0"/>
                <a:ea typeface="Times New Roman" panose="02020603050405020304" pitchFamily="18" charset="0"/>
              </a:rPr>
              <a:t>More Kenyans now access formal financial services and products… </a:t>
            </a:r>
            <a:endParaRPr lang="en-US" sz="2400" dirty="0"/>
          </a:p>
        </p:txBody>
      </p:sp>
      <p:graphicFrame>
        <p:nvGraphicFramePr>
          <p:cNvPr id="54" name="Chart 53"/>
          <p:cNvGraphicFramePr/>
          <p:nvPr>
            <p:extLst>
              <p:ext uri="{D42A27DB-BD31-4B8C-83A1-F6EECF244321}">
                <p14:modId xmlns:p14="http://schemas.microsoft.com/office/powerpoint/2010/main" val="2094473508"/>
              </p:ext>
            </p:extLst>
          </p:nvPr>
        </p:nvGraphicFramePr>
        <p:xfrm>
          <a:off x="323529" y="1988840"/>
          <a:ext cx="8280920" cy="424847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EEDB22F-4A2B-43E8-8DE7-D0EC24ABB9A3}" type="slidenum">
              <a:rPr lang="en-GB" smtClean="0"/>
              <a:t>6</a:t>
            </a:fld>
            <a:endParaRPr lang="en-GB"/>
          </a:p>
        </p:txBody>
      </p:sp>
    </p:spTree>
    <p:extLst>
      <p:ext uri="{BB962C8B-B14F-4D97-AF65-F5344CB8AC3E}">
        <p14:creationId xmlns:p14="http://schemas.microsoft.com/office/powerpoint/2010/main" val="2280929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1520" y="692696"/>
            <a:ext cx="8712968" cy="707886"/>
          </a:xfrm>
          <a:prstGeom prst="rect">
            <a:avLst/>
          </a:prstGeom>
        </p:spPr>
        <p:txBody>
          <a:bodyPr wrap="square">
            <a:spAutoFit/>
          </a:bodyPr>
          <a:lstStyle/>
          <a:p>
            <a:r>
              <a:rPr lang="en-GB" sz="4000" dirty="0">
                <a:latin typeface="Times New Roman" panose="02020603050405020304" pitchFamily="18" charset="0"/>
                <a:ea typeface="Times New Roman" panose="02020603050405020304" pitchFamily="18" charset="0"/>
              </a:rPr>
              <a:t>Access gaps still exist, but narrowing… </a:t>
            </a:r>
            <a:endParaRPr lang="en-US" sz="4000" dirty="0"/>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7805425"/>
              </p:ext>
            </p:extLst>
          </p:nvPr>
        </p:nvGraphicFramePr>
        <p:xfrm>
          <a:off x="539552" y="1628800"/>
          <a:ext cx="8424936" cy="4395936"/>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5EEDB22F-4A2B-43E8-8DE7-D0EC24ABB9A3}" type="slidenum">
              <a:rPr lang="en-GB" sz="1100" b="1" smtClean="0"/>
              <a:t>7</a:t>
            </a:fld>
            <a:endParaRPr lang="en-GB" sz="1100" b="1" dirty="0"/>
          </a:p>
        </p:txBody>
      </p:sp>
    </p:spTree>
    <p:extLst>
      <p:ext uri="{BB962C8B-B14F-4D97-AF65-F5344CB8AC3E}">
        <p14:creationId xmlns:p14="http://schemas.microsoft.com/office/powerpoint/2010/main" val="283704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5191" y="116070"/>
            <a:ext cx="8712968" cy="584775"/>
          </a:xfrm>
          <a:prstGeom prst="rect">
            <a:avLst/>
          </a:prstGeom>
        </p:spPr>
        <p:txBody>
          <a:bodyPr wrap="square">
            <a:spAutoFit/>
          </a:bodyPr>
          <a:lstStyle/>
          <a:p>
            <a:r>
              <a:rPr lang="en-GB" sz="3200" dirty="0">
                <a:latin typeface="Times New Roman" panose="02020603050405020304" pitchFamily="18" charset="0"/>
                <a:ea typeface="Times New Roman" panose="02020603050405020304" pitchFamily="18" charset="0"/>
              </a:rPr>
              <a:t>Financial inclusion gaps narrowing, but… </a:t>
            </a:r>
            <a:endParaRPr lang="en-US" sz="3200" dirty="0"/>
          </a:p>
        </p:txBody>
      </p:sp>
      <p:pic>
        <p:nvPicPr>
          <p:cNvPr id="28" name="Content Placeholder 3"/>
          <p:cNvPicPr>
            <a:picLocks noGrp="1" noChangeAspect="1"/>
          </p:cNvPicPr>
          <p:nvPr>
            <p:ph idx="1"/>
          </p:nvPr>
        </p:nvPicPr>
        <p:blipFill>
          <a:blip r:embed="rId3"/>
          <a:stretch>
            <a:fillRect/>
          </a:stretch>
        </p:blipFill>
        <p:spPr>
          <a:xfrm>
            <a:off x="265191" y="3861048"/>
            <a:ext cx="8699296" cy="2996952"/>
          </a:xfrm>
          <a:prstGeom prst="rect">
            <a:avLst/>
          </a:prstGeom>
        </p:spPr>
      </p:pic>
      <p:pic>
        <p:nvPicPr>
          <p:cNvPr id="27" name="Picture 26"/>
          <p:cNvPicPr>
            <a:picLocks noChangeAspect="1"/>
          </p:cNvPicPr>
          <p:nvPr/>
        </p:nvPicPr>
        <p:blipFill>
          <a:blip r:embed="rId4"/>
          <a:stretch>
            <a:fillRect/>
          </a:stretch>
        </p:blipFill>
        <p:spPr>
          <a:xfrm>
            <a:off x="107504" y="904231"/>
            <a:ext cx="4320479" cy="2956817"/>
          </a:xfrm>
          <a:prstGeom prst="rect">
            <a:avLst/>
          </a:prstGeom>
        </p:spPr>
      </p:pic>
      <p:pic>
        <p:nvPicPr>
          <p:cNvPr id="43" name="Picture 42"/>
          <p:cNvPicPr>
            <a:picLocks noChangeAspect="1"/>
          </p:cNvPicPr>
          <p:nvPr/>
        </p:nvPicPr>
        <p:blipFill>
          <a:blip r:embed="rId5"/>
          <a:stretch>
            <a:fillRect/>
          </a:stretch>
        </p:blipFill>
        <p:spPr>
          <a:xfrm>
            <a:off x="4445801" y="935983"/>
            <a:ext cx="4518685" cy="2863997"/>
          </a:xfrm>
          <a:prstGeom prst="rect">
            <a:avLst/>
          </a:prstGeom>
        </p:spPr>
      </p:pic>
      <p:pic>
        <p:nvPicPr>
          <p:cNvPr id="44" name="Picture 43"/>
          <p:cNvPicPr>
            <a:picLocks noChangeAspect="1"/>
          </p:cNvPicPr>
          <p:nvPr/>
        </p:nvPicPr>
        <p:blipFill>
          <a:blip r:embed="rId6"/>
          <a:stretch>
            <a:fillRect/>
          </a:stretch>
        </p:blipFill>
        <p:spPr>
          <a:xfrm>
            <a:off x="4462302" y="3799980"/>
            <a:ext cx="4502183" cy="3157412"/>
          </a:xfrm>
          <a:prstGeom prst="rect">
            <a:avLst/>
          </a:prstGeom>
        </p:spPr>
      </p:pic>
      <p:sp>
        <p:nvSpPr>
          <p:cNvPr id="45" name="TextBox 44"/>
          <p:cNvSpPr txBox="1"/>
          <p:nvPr/>
        </p:nvSpPr>
        <p:spPr>
          <a:xfrm>
            <a:off x="2915816" y="3845596"/>
            <a:ext cx="792088" cy="276999"/>
          </a:xfrm>
          <a:prstGeom prst="rect">
            <a:avLst/>
          </a:prstGeom>
          <a:solidFill>
            <a:schemeClr val="tx1"/>
          </a:solidFill>
        </p:spPr>
        <p:txBody>
          <a:bodyPr wrap="square" rtlCol="0">
            <a:spAutoFit/>
          </a:bodyPr>
          <a:lstStyle/>
          <a:p>
            <a:r>
              <a:rPr lang="en-US" sz="1200" b="1" dirty="0">
                <a:solidFill>
                  <a:schemeClr val="bg1"/>
                </a:solidFill>
              </a:rPr>
              <a:t>2016</a:t>
            </a:r>
          </a:p>
        </p:txBody>
      </p:sp>
      <p:sp>
        <p:nvSpPr>
          <p:cNvPr id="47" name="TextBox 46"/>
          <p:cNvSpPr txBox="1"/>
          <p:nvPr/>
        </p:nvSpPr>
        <p:spPr>
          <a:xfrm>
            <a:off x="107504" y="545036"/>
            <a:ext cx="2664296" cy="369332"/>
          </a:xfrm>
          <a:prstGeom prst="rect">
            <a:avLst/>
          </a:prstGeom>
          <a:noFill/>
        </p:spPr>
        <p:txBody>
          <a:bodyPr wrap="square" rtlCol="0">
            <a:spAutoFit/>
          </a:bodyPr>
          <a:lstStyle/>
          <a:p>
            <a:pPr algn="ctr"/>
            <a:r>
              <a:rPr lang="it-IT" b="1" dirty="0"/>
              <a:t>Formal inclusion</a:t>
            </a:r>
            <a:endParaRPr lang="en-US" b="1" dirty="0"/>
          </a:p>
        </p:txBody>
      </p:sp>
      <p:sp>
        <p:nvSpPr>
          <p:cNvPr id="48" name="TextBox 47"/>
          <p:cNvSpPr txBox="1"/>
          <p:nvPr/>
        </p:nvSpPr>
        <p:spPr>
          <a:xfrm>
            <a:off x="4614839" y="617872"/>
            <a:ext cx="2664296" cy="369332"/>
          </a:xfrm>
          <a:prstGeom prst="rect">
            <a:avLst/>
          </a:prstGeom>
          <a:noFill/>
        </p:spPr>
        <p:txBody>
          <a:bodyPr wrap="square" rtlCol="0">
            <a:spAutoFit/>
          </a:bodyPr>
          <a:lstStyle/>
          <a:p>
            <a:pPr algn="ctr"/>
            <a:r>
              <a:rPr lang="it-IT" b="1" dirty="0"/>
              <a:t>Exclusion rate</a:t>
            </a:r>
            <a:endParaRPr lang="en-US" b="1" dirty="0"/>
          </a:p>
        </p:txBody>
      </p:sp>
      <p:sp>
        <p:nvSpPr>
          <p:cNvPr id="2" name="Slide Number Placeholder 1"/>
          <p:cNvSpPr>
            <a:spLocks noGrp="1"/>
          </p:cNvSpPr>
          <p:nvPr>
            <p:ph type="sldNum" sz="quarter" idx="12"/>
          </p:nvPr>
        </p:nvSpPr>
        <p:spPr/>
        <p:txBody>
          <a:bodyPr/>
          <a:lstStyle/>
          <a:p>
            <a:fld id="{5EEDB22F-4A2B-43E8-8DE7-D0EC24ABB9A3}" type="slidenum">
              <a:rPr lang="en-GB" sz="1100" b="1" smtClean="0"/>
              <a:t>8</a:t>
            </a:fld>
            <a:endParaRPr lang="en-GB" sz="1100" b="1" dirty="0"/>
          </a:p>
        </p:txBody>
      </p:sp>
    </p:spTree>
    <p:extLst>
      <p:ext uri="{BB962C8B-B14F-4D97-AF65-F5344CB8AC3E}">
        <p14:creationId xmlns:p14="http://schemas.microsoft.com/office/powerpoint/2010/main" val="289409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3E8293-BCF5-49FB-A2C3-C7D3D7F89F3A}"/>
              </a:ext>
            </a:extLst>
          </p:cNvPr>
          <p:cNvSpPr txBox="1"/>
          <p:nvPr/>
        </p:nvSpPr>
        <p:spPr>
          <a:xfrm>
            <a:off x="457200" y="423537"/>
            <a:ext cx="8507287" cy="954107"/>
          </a:xfrm>
          <a:prstGeom prst="rect">
            <a:avLst/>
          </a:prstGeom>
          <a:noFill/>
        </p:spPr>
        <p:txBody>
          <a:bodyPr wrap="square" rtlCol="0">
            <a:spAutoFit/>
          </a:bodyPr>
          <a:lstStyle/>
          <a:p>
            <a:r>
              <a:rPr lang="en-GB" sz="2800" dirty="0"/>
              <a:t>Mobile money is the story behind expanding financial inclusion…</a:t>
            </a:r>
            <a:endParaRPr lang="en-KE" sz="2800" dirty="0"/>
          </a:p>
        </p:txBody>
      </p:sp>
      <p:sp>
        <p:nvSpPr>
          <p:cNvPr id="7" name="Slide Number Placeholder 2"/>
          <p:cNvSpPr txBox="1">
            <a:spLocks/>
          </p:cNvSpPr>
          <p:nvPr/>
        </p:nvSpPr>
        <p:spPr>
          <a:xfrm>
            <a:off x="23010" y="6453336"/>
            <a:ext cx="335947"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b="1" dirty="0"/>
              <a:t>9</a:t>
            </a:r>
          </a:p>
        </p:txBody>
      </p:sp>
      <p:pic>
        <p:nvPicPr>
          <p:cNvPr id="3" name="Picture 2"/>
          <p:cNvPicPr>
            <a:picLocks noChangeAspect="1"/>
          </p:cNvPicPr>
          <p:nvPr/>
        </p:nvPicPr>
        <p:blipFill>
          <a:blip r:embed="rId3"/>
          <a:stretch>
            <a:fillRect/>
          </a:stretch>
        </p:blipFill>
        <p:spPr>
          <a:xfrm>
            <a:off x="683568" y="1628800"/>
            <a:ext cx="7272808" cy="4176464"/>
          </a:xfrm>
          <a:prstGeom prst="rect">
            <a:avLst/>
          </a:prstGeom>
        </p:spPr>
      </p:pic>
    </p:spTree>
    <p:extLst>
      <p:ext uri="{BB962C8B-B14F-4D97-AF65-F5344CB8AC3E}">
        <p14:creationId xmlns:p14="http://schemas.microsoft.com/office/powerpoint/2010/main" val="3794789901"/>
      </p:ext>
    </p:extLst>
  </p:cSld>
  <p:clrMapOvr>
    <a:masterClrMapping/>
  </p:clrMapOvr>
</p:sld>
</file>

<file path=ppt/theme/theme1.xml><?xml version="1.0" encoding="utf-8"?>
<a:theme xmlns:a="http://schemas.openxmlformats.org/drawingml/2006/main" name="Retrospect">
  <a:themeElements>
    <a:clrScheme name="FinAccess">
      <a:dk1>
        <a:sysClr val="windowText" lastClr="000000"/>
      </a:dk1>
      <a:lt1>
        <a:sysClr val="window" lastClr="FFFFFF"/>
      </a:lt1>
      <a:dk2>
        <a:srgbClr val="006F9B"/>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16800</TotalTime>
  <Words>2727</Words>
  <Application>Microsoft Office PowerPoint</Application>
  <PresentationFormat>On-screen Show (4:3)</PresentationFormat>
  <Paragraphs>382</Paragraphs>
  <Slides>44</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Narrow</vt:lpstr>
      <vt:lpstr>Calibri</vt:lpstr>
      <vt:lpstr>Calisto MT</vt:lpstr>
      <vt:lpstr>David</vt:lpstr>
      <vt:lpstr>Times New Roman</vt:lpstr>
      <vt:lpstr>Wingdings</vt:lpstr>
      <vt:lpstr>Retrospect</vt:lpstr>
      <vt:lpstr>PowerPoint Presentation</vt:lpstr>
      <vt:lpstr>Presentation Flow</vt:lpstr>
      <vt:lpstr>Key findings</vt:lpstr>
      <vt:lpstr>PowerPoint Presentation</vt:lpstr>
      <vt:lpstr>Financial Access Journey: 2006 - 2019</vt:lpstr>
      <vt:lpstr>PowerPoint Presentation</vt:lpstr>
      <vt:lpstr>PowerPoint Presentation</vt:lpstr>
      <vt:lpstr>PowerPoint Presentation</vt:lpstr>
      <vt:lpstr>PowerPoint Presentation</vt:lpstr>
      <vt:lpstr>Kenya’s financial inclusion ranks higher across the continent…</vt:lpstr>
      <vt:lpstr>PowerPoint Presentation</vt:lpstr>
      <vt:lpstr>More Kenyans use a wide menu of financial services and products…</vt:lpstr>
      <vt:lpstr>Digitalization raising transactions frequency…</vt:lpstr>
      <vt:lpstr>More is preferred to less…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Relevance: Goals, Needs and Financial Solutions</vt:lpstr>
      <vt:lpstr>Major priority goal among Kenyans is education and putting food on the table… </vt:lpstr>
      <vt:lpstr>More Kenyans are faced with financial needs towards investment goals, managing shocks and meeting day-to-day expenses... </vt:lpstr>
      <vt:lpstr>Kenyans’ socio-economic status and livelihood resilience largely influenced by how they meet their needs… </vt:lpstr>
      <vt:lpstr>Financial solutions vary with the need… </vt:lpstr>
      <vt:lpstr>PowerPoint Presentation</vt:lpstr>
      <vt:lpstr>PowerPoint Presentation</vt:lpstr>
      <vt:lpstr>Financial health worsened in 2019 …. </vt:lpstr>
      <vt:lpstr>Being in formal employment and or running business impacts financial health…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FINACCESS 2013</dc:title>
  <dc:creator>Amrik Heyer</dc:creator>
  <cp:lastModifiedBy>Geraldine Makunda</cp:lastModifiedBy>
  <cp:revision>567</cp:revision>
  <cp:lastPrinted>2016-02-17T21:09:06Z</cp:lastPrinted>
  <dcterms:created xsi:type="dcterms:W3CDTF">2013-10-28T10:03:23Z</dcterms:created>
  <dcterms:modified xsi:type="dcterms:W3CDTF">2019-04-02T17:59:53Z</dcterms:modified>
</cp:coreProperties>
</file>