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4" r:id="rId3"/>
    <p:sldId id="273" r:id="rId4"/>
    <p:sldId id="305" r:id="rId5"/>
    <p:sldId id="278" r:id="rId6"/>
    <p:sldId id="303" r:id="rId7"/>
    <p:sldId id="265" r:id="rId8"/>
    <p:sldId id="283" r:id="rId9"/>
    <p:sldId id="284" r:id="rId10"/>
    <p:sldId id="304" r:id="rId11"/>
    <p:sldId id="288" r:id="rId12"/>
    <p:sldId id="286" r:id="rId13"/>
    <p:sldId id="296" r:id="rId14"/>
    <p:sldId id="287" r:id="rId15"/>
    <p:sldId id="269" r:id="rId16"/>
    <p:sldId id="292" r:id="rId17"/>
    <p:sldId id="291" r:id="rId18"/>
  </p:sldIdLst>
  <p:sldSz cx="12192000" cy="6858000"/>
  <p:notesSz cx="6858000" cy="9144000"/>
  <p:defaultTextStyle>
    <a:defPPr>
      <a:defRPr lang="en-K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A8DE4"/>
    <a:srgbClr val="2BCF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9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wangi\Desktop\MFS\Finaccess\MSE%20Tracker%202022\Final%20Report\Loan%20Default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wangi\Desktop\MFS\Finaccess\MSE%20Tracker%202022\Final%20Report\Book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wangi\Desktop\MFS\Finaccess\MSE%20Tracker%202022\Final%20Report\Book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Mwangi\Desktop\MFS\Finaccess\MSE%20Tracker%202022\Final%20Report\Book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703223595190371"/>
          <c:y val="4.5124099279423555E-2"/>
          <c:w val="0.586144921498847"/>
          <c:h val="0.8869871330134974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'762 (2)'!$A$18:$A$24</c:f>
              <c:strCache>
                <c:ptCount val="7"/>
                <c:pt idx="0">
                  <c:v> Personal Loan-bank </c:v>
                </c:pt>
                <c:pt idx="1">
                  <c:v>Business Loan-bank</c:v>
                </c:pt>
                <c:pt idx="2">
                  <c:v> Mobile banking loan</c:v>
                </c:pt>
                <c:pt idx="3">
                  <c:v> SACCO loan</c:v>
                </c:pt>
                <c:pt idx="4">
                  <c:v> Loan from Chama/group</c:v>
                </c:pt>
                <c:pt idx="5">
                  <c:v> MFI loan</c:v>
                </c:pt>
                <c:pt idx="6">
                  <c:v> Loan from friends/family/neighbour</c:v>
                </c:pt>
              </c:strCache>
            </c:strRef>
          </c:cat>
          <c:val>
            <c:numRef>
              <c:f>'762 (2)'!$F$18:$F$24</c:f>
              <c:numCache>
                <c:formatCode>0.0</c:formatCode>
                <c:ptCount val="7"/>
                <c:pt idx="0">
                  <c:v>34.042553191489361</c:v>
                </c:pt>
                <c:pt idx="1">
                  <c:v>33.333333333333329</c:v>
                </c:pt>
                <c:pt idx="2">
                  <c:v>37.037037037037038</c:v>
                </c:pt>
                <c:pt idx="3">
                  <c:v>28.04878048780488</c:v>
                </c:pt>
                <c:pt idx="4">
                  <c:v>30.33175355450237</c:v>
                </c:pt>
                <c:pt idx="5">
                  <c:v>29.126213592233007</c:v>
                </c:pt>
                <c:pt idx="6">
                  <c:v>48.148148148148145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63-4A59-8F03-7D233A48D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460024592"/>
        <c:axId val="460025424"/>
      </c:barChart>
      <c:catAx>
        <c:axId val="460024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0025424"/>
        <c:crosses val="autoZero"/>
        <c:auto val="1"/>
        <c:lblAlgn val="ctr"/>
        <c:lblOffset val="100"/>
        <c:noMultiLvlLbl val="0"/>
      </c:catAx>
      <c:valAx>
        <c:axId val="46002542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460024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5386761133358439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Footlight MT Light" panose="0204060206030A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4.5'!$D$3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4.5'!$C$4:$C$10</c:f>
              <c:strCache>
                <c:ptCount val="7"/>
                <c:pt idx="0">
                  <c:v>To pay business rent</c:v>
                </c:pt>
                <c:pt idx="1">
                  <c:v>Expand business</c:v>
                </c:pt>
                <c:pt idx="2">
                  <c:v>Personal/Non-business use</c:v>
                </c:pt>
                <c:pt idx="3">
                  <c:v>To pay wages/salaries</c:v>
                </c:pt>
                <c:pt idx="4">
                  <c:v>To pay back other loans/credit owed</c:v>
                </c:pt>
                <c:pt idx="5">
                  <c:v>To cover other business expenses </c:v>
                </c:pt>
                <c:pt idx="6">
                  <c:v>To purchase stock/supplies</c:v>
                </c:pt>
              </c:strCache>
            </c:strRef>
          </c:cat>
          <c:val>
            <c:numRef>
              <c:f>'Figure 4.5'!$D$4:$D$10</c:f>
              <c:numCache>
                <c:formatCode>0.0</c:formatCode>
                <c:ptCount val="7"/>
                <c:pt idx="0">
                  <c:v>1.9067796610169492</c:v>
                </c:pt>
                <c:pt idx="1">
                  <c:v>4.7669491525423728</c:v>
                </c:pt>
                <c:pt idx="2">
                  <c:v>15.148305084745765</c:v>
                </c:pt>
                <c:pt idx="3">
                  <c:v>15.783898305084746</c:v>
                </c:pt>
                <c:pt idx="4">
                  <c:v>23.41101694915254</c:v>
                </c:pt>
                <c:pt idx="5">
                  <c:v>37.5</c:v>
                </c:pt>
                <c:pt idx="6">
                  <c:v>51.58898305084746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00-4C66-B38C-272D2EC224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35119872"/>
        <c:axId val="635116592"/>
      </c:barChart>
      <c:catAx>
        <c:axId val="63511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700" b="0" i="0" u="none" strike="noStrike" kern="1200" baseline="0">
                <a:solidFill>
                  <a:sysClr val="windowText" lastClr="000000"/>
                </a:solidFill>
                <a:latin typeface="Footlight MT Light" panose="0204060206030A020304" pitchFamily="18" charset="0"/>
                <a:ea typeface="+mn-ea"/>
                <a:cs typeface="+mn-cs"/>
              </a:defRPr>
            </a:pPr>
            <a:endParaRPr lang="en-US"/>
          </a:p>
        </c:txPr>
        <c:crossAx val="635116592"/>
        <c:crosses val="autoZero"/>
        <c:auto val="1"/>
        <c:lblAlgn val="ctr"/>
        <c:lblOffset val="100"/>
        <c:noMultiLvlLbl val="0"/>
      </c:catAx>
      <c:valAx>
        <c:axId val="6351165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0.7449339457567804"/>
              <c:y val="0.9045833333333331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Footlight MT Light" panose="0204060206030A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635119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Footlight MT Light" panose="0204060206030A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Footlight MT Light" panose="0204060206030A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4.5'!$E$3</c:f>
              <c:strCache>
                <c:ptCount val="1"/>
                <c:pt idx="0">
                  <c:v>Female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0"/>
                  <c:y val="-6.431356661771408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39-4CFF-A52F-12313965ED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4.5'!$C$4:$C$10</c:f>
              <c:strCache>
                <c:ptCount val="7"/>
                <c:pt idx="0">
                  <c:v>To pay business rent</c:v>
                </c:pt>
                <c:pt idx="1">
                  <c:v>Expand business</c:v>
                </c:pt>
                <c:pt idx="2">
                  <c:v>Personal/Non-business use</c:v>
                </c:pt>
                <c:pt idx="3">
                  <c:v>To pay wages/salaries</c:v>
                </c:pt>
                <c:pt idx="4">
                  <c:v>To pay back other loans/credit owed</c:v>
                </c:pt>
                <c:pt idx="5">
                  <c:v>To cover other business expenses </c:v>
                </c:pt>
                <c:pt idx="6">
                  <c:v>To purchase stock/supplies</c:v>
                </c:pt>
              </c:strCache>
            </c:strRef>
          </c:cat>
          <c:val>
            <c:numRef>
              <c:f>'Figure 4.5'!$E$4:$E$10</c:f>
              <c:numCache>
                <c:formatCode>0.0</c:formatCode>
                <c:ptCount val="7"/>
                <c:pt idx="0">
                  <c:v>2.2968197879858656</c:v>
                </c:pt>
                <c:pt idx="1">
                  <c:v>6.1837455830388697</c:v>
                </c:pt>
                <c:pt idx="2">
                  <c:v>15.01766784452297</c:v>
                </c:pt>
                <c:pt idx="3">
                  <c:v>13.427561837455832</c:v>
                </c:pt>
                <c:pt idx="4">
                  <c:v>22.084805653710244</c:v>
                </c:pt>
                <c:pt idx="5">
                  <c:v>37.455830388692576</c:v>
                </c:pt>
                <c:pt idx="6">
                  <c:v>54.946996466431095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9-4CFF-A52F-12313965ED4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381987912"/>
        <c:axId val="381900992"/>
      </c:barChart>
      <c:catAx>
        <c:axId val="381987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1900992"/>
        <c:crosses val="autoZero"/>
        <c:auto val="1"/>
        <c:lblAlgn val="ctr"/>
        <c:lblOffset val="100"/>
        <c:noMultiLvlLbl val="0"/>
      </c:catAx>
      <c:valAx>
        <c:axId val="381900992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0.52123376623376638"/>
              <c:y val="0.89069444444444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Footlight MT Light" panose="0204060206030A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381987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Footlight MT Light" panose="0204060206030A0203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Footlight MT Light" panose="0204060206030A020304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'Figure 4.5'!$F$3</c:f>
              <c:strCache>
                <c:ptCount val="1"/>
                <c:pt idx="0">
                  <c:v>Male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500" b="0" i="0" u="none" strike="noStrike" kern="1200" baseline="0">
                    <a:solidFill>
                      <a:sysClr val="windowText" lastClr="000000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'Figure 4.5'!$C$4:$C$10</c:f>
              <c:strCache>
                <c:ptCount val="7"/>
                <c:pt idx="0">
                  <c:v>To pay business rent</c:v>
                </c:pt>
                <c:pt idx="1">
                  <c:v>Expand business</c:v>
                </c:pt>
                <c:pt idx="2">
                  <c:v>Personal/Non-business use</c:v>
                </c:pt>
                <c:pt idx="3">
                  <c:v>To pay wages/salaries</c:v>
                </c:pt>
                <c:pt idx="4">
                  <c:v>To pay back other loans/credit owed</c:v>
                </c:pt>
                <c:pt idx="5">
                  <c:v>To cover other business expenses </c:v>
                </c:pt>
                <c:pt idx="6">
                  <c:v>To purchase stock/supplies</c:v>
                </c:pt>
              </c:strCache>
            </c:strRef>
          </c:cat>
          <c:val>
            <c:numRef>
              <c:f>'Figure 4.5'!$F$4:$F$10</c:f>
              <c:numCache>
                <c:formatCode>0.0</c:formatCode>
                <c:ptCount val="7"/>
                <c:pt idx="0">
                  <c:v>1.3227513227513228</c:v>
                </c:pt>
                <c:pt idx="1">
                  <c:v>2.6455026455026456</c:v>
                </c:pt>
                <c:pt idx="2">
                  <c:v>15.343915343915343</c:v>
                </c:pt>
                <c:pt idx="3">
                  <c:v>19.31216931216931</c:v>
                </c:pt>
                <c:pt idx="4">
                  <c:v>25.396825396825395</c:v>
                </c:pt>
                <c:pt idx="5">
                  <c:v>37.566137566137563</c:v>
                </c:pt>
                <c:pt idx="6">
                  <c:v>46.560846560846556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A2-428D-B669-E090B46502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627133584"/>
        <c:axId val="627150968"/>
      </c:barChart>
      <c:catAx>
        <c:axId val="6271335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27150968"/>
        <c:crosses val="autoZero"/>
        <c:auto val="1"/>
        <c:lblAlgn val="ctr"/>
        <c:lblOffset val="100"/>
        <c:noMultiLvlLbl val="0"/>
      </c:catAx>
      <c:valAx>
        <c:axId val="627150968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Footlight MT Light" panose="0204060206030A020304" pitchFamily="18" charset="0"/>
                    <a:ea typeface="+mn-ea"/>
                    <a:cs typeface="+mn-cs"/>
                  </a:defRPr>
                </a:pPr>
                <a:r>
                  <a:rPr lang="en-US" dirty="0"/>
                  <a:t>Percent</a:t>
                </a:r>
              </a:p>
            </c:rich>
          </c:tx>
          <c:layout>
            <c:manualLayout>
              <c:xMode val="edge"/>
              <c:yMode val="edge"/>
              <c:x val="0.50169811320754731"/>
              <c:y val="0.89069444444444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Footlight MT Light" panose="0204060206030A0203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1"/>
        <c:majorTickMark val="none"/>
        <c:minorTickMark val="none"/>
        <c:tickLblPos val="nextTo"/>
        <c:crossAx val="627133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  <a:latin typeface="Footlight MT Light" panose="0204060206030A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DA62F-D6E0-3B91-6CE5-D8C1C60EF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F919A-B4B2-8C2E-7FDE-53D0E6C0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E3A836-3BA2-E911-3DFB-C7E9C1CF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92C77-74F4-F677-7632-68340FB49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57E227-9C28-65FE-02EA-8A4224F6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909277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E2156-A067-5F8F-F921-83FEFE0F5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1FFCDE-445A-6D41-4172-C1173847D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4BFDC-95AD-6CCA-AB87-D86ED18ED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D6537-52DA-A3C3-66CE-76F185CC4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4D6C3-6C6F-93E5-8469-432B6BCB4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281664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8F1DF1-438B-6ECE-9FE9-7B06E2639A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FCDC2-6A4F-5141-5EFB-5DEDCC9A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FB874-6F15-0F63-3E8F-C0ECA6A41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04BFC-CB54-E92E-E945-99E1517A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580AB5-1431-3A17-4EA8-B6D30E69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903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2F14B-34EA-7053-3201-7F9099CF7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23A09-F0EE-4F43-AFC6-21FA92FBB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3F95E-4F73-AD10-DCE4-94C2E0E37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B35BB-3AE9-B4EA-3ACC-7B52882B7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96A53-90C0-FE2C-70CB-DEC0C335F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86820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B1AF-97F3-AE5E-9278-E797441D7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2C2E3D-78F4-A8F1-9876-93F713359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B52FA1-BF74-F746-5411-056A5E9C1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BAFFA-1E56-09BF-938C-EACDD4BA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E09D9-1AF3-7020-3336-C6667A629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147482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71857-4896-A062-9271-2CD875F2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6609D-5767-B66E-3BDD-4C65EFEABF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B9B2B7-BA44-82D6-90D7-8093D63EB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A60585-1462-50B4-C016-082D3B729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286CC4-737D-EA0F-EEE2-D28532C4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E5172-CAD3-700F-07EE-360113B34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78502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D84C9-9E2D-3232-5C71-61BD0EAA2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2E24C-3D2A-0EAA-04FE-1932246664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F1D65-B631-B088-8886-ECC1A0E17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9385A9-A95E-A78C-1F85-D101C09035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A8095-C940-B031-D12F-C2D39AF3A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0DA76-3D97-949F-6742-12CA2CC9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8248AB-CBE6-0F0B-FA7A-3EF43B09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223D1-6B2C-514D-3CEC-A7F6B8523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24843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C9598-895C-1674-C68B-E0B4C895A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8EEC89-E207-A524-4624-50E46CEBC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676B01-7C8D-1334-A89D-A65CB7000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56DFBA-453D-7745-108E-84D24F923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002976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C00654-B54A-FCE1-F162-63D8FC12B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5F79D-F84A-5EA0-1335-D08C4CFE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F2894-3FE3-1C3D-13CA-F9B37FD43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353253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C9D21-FC41-DE37-C654-BEF1CE705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DBF8F-0368-1CF6-3ECB-72426731E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826C0F-9A33-953D-99D9-BC37CF13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541B10-7EC8-7FE2-ABAD-A0698C3E0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A28BA0-C4E5-4C7C-7EFF-401A7D1F0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539E3C-EB56-C2D7-F8B5-430D8418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42199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D2CE-9290-CD10-3159-495A64A7C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FC761-4A73-7D6E-E260-3340D96FE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F69317-C318-F295-1F6C-5F0D4D854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89B9A7-8BF3-886F-0F17-04E25198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BC04E-D5B7-56B9-598B-EB0F6EC98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8ABE0-370A-E324-D677-0F732577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53977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E697E-E009-91CE-14D7-0780F532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923AB9-8794-9E16-AC51-F7BC708C0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6901E-B5A1-B736-9F2D-71A88F1F4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BFE39-D59A-430C-A177-A8D430B14C6F}" type="datetimeFigureOut">
              <a:rPr lang="en-KE" smtClean="0"/>
              <a:t>03/13/2023</a:t>
            </a:fld>
            <a:endParaRPr lang="en-K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4B777-A17A-6D60-5533-F5AE18105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K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6D6AC-0B1B-E5C8-B723-CA122757BE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A9122-09C8-4B9B-A45D-FB178C62EBFD}" type="slidenum">
              <a:rPr lang="en-KE" smtClean="0"/>
              <a:t>‹#›</a:t>
            </a:fld>
            <a:endParaRPr lang="en-KE"/>
          </a:p>
        </p:txBody>
      </p:sp>
    </p:spTree>
    <p:extLst>
      <p:ext uri="{BB962C8B-B14F-4D97-AF65-F5344CB8AC3E}">
        <p14:creationId xmlns:p14="http://schemas.microsoft.com/office/powerpoint/2010/main" val="10094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3D09C2-9E2B-1253-92E3-0ED2633BB135}"/>
              </a:ext>
            </a:extLst>
          </p:cNvPr>
          <p:cNvSpPr txBox="1"/>
          <p:nvPr/>
        </p:nvSpPr>
        <p:spPr>
          <a:xfrm>
            <a:off x="395028" y="398094"/>
            <a:ext cx="968203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45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500" b="1" dirty="0">
                <a:latin typeface="Century Gothic" panose="020B0502020202020204" pitchFamily="34" charset="0"/>
              </a:rPr>
              <a:t>FinAccess MSE Tracker Survey 2023</a:t>
            </a:r>
            <a:endParaRPr lang="en-KE" sz="4500" b="1" dirty="0">
              <a:latin typeface="Century Gothic" panose="020B0502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A8AC75-C8D2-5307-1533-269088082E8D}"/>
              </a:ext>
            </a:extLst>
          </p:cNvPr>
          <p:cNvSpPr txBox="1"/>
          <p:nvPr/>
        </p:nvSpPr>
        <p:spPr>
          <a:xfrm>
            <a:off x="990940" y="3928214"/>
            <a:ext cx="90861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Key highlights of findings </a:t>
            </a:r>
            <a:endParaRPr lang="en-KE" sz="35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50B1F-A104-E176-3183-6425538A2EFD}"/>
              </a:ext>
            </a:extLst>
          </p:cNvPr>
          <p:cNvSpPr txBox="1"/>
          <p:nvPr/>
        </p:nvSpPr>
        <p:spPr>
          <a:xfrm>
            <a:off x="4121456" y="4757118"/>
            <a:ext cx="28934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i="1" dirty="0">
                <a:latin typeface="Century Gothic" panose="020B0502020202020204" pitchFamily="34" charset="0"/>
              </a:rPr>
              <a:t>10</a:t>
            </a:r>
            <a:r>
              <a:rPr lang="en-US" sz="2500" i="1" baseline="30000" dirty="0">
                <a:latin typeface="Century Gothic" panose="020B0502020202020204" pitchFamily="34" charset="0"/>
              </a:rPr>
              <a:t>th</a:t>
            </a:r>
            <a:r>
              <a:rPr lang="en-US" sz="2500" i="1" dirty="0">
                <a:latin typeface="Century Gothic" panose="020B0502020202020204" pitchFamily="34" charset="0"/>
              </a:rPr>
              <a:t> March 2023</a:t>
            </a:r>
            <a:endParaRPr lang="en-KE" sz="2500" i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A91293-66CD-E2A8-C4CF-99FED72BA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210" y="0"/>
            <a:ext cx="2269739" cy="20950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8149A-85C5-C5D9-B59D-56691B0CD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85" y="299123"/>
            <a:ext cx="2242209" cy="19859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56AC41-76D7-DBC6-09B8-1ECD092C7A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118" y="627772"/>
            <a:ext cx="1837764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6F73FC3-245E-E1A6-03CE-E3BB636B474F}"/>
              </a:ext>
            </a:extLst>
          </p:cNvPr>
          <p:cNvSpPr txBox="1"/>
          <p:nvPr/>
        </p:nvSpPr>
        <p:spPr>
          <a:xfrm>
            <a:off x="3098915" y="5879125"/>
            <a:ext cx="4870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  By Macdonald G. </a:t>
            </a:r>
            <a:r>
              <a:rPr lang="en-US" sz="2000" b="1" dirty="0" err="1">
                <a:latin typeface="Century Gothic" panose="020B0502020202020204" pitchFamily="34" charset="0"/>
              </a:rPr>
              <a:t>Obudho</a:t>
            </a:r>
            <a:r>
              <a:rPr lang="en-US" sz="2000" b="1" dirty="0">
                <a:latin typeface="Century Gothic" panose="020B0502020202020204" pitchFamily="34" charset="0"/>
              </a:rPr>
              <a:t>, MBS</a:t>
            </a:r>
          </a:p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 Director General, KNBS</a:t>
            </a:r>
            <a:endParaRPr lang="en-KE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504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92C0076-CE85-0481-F579-1AE02CDEB57D}"/>
              </a:ext>
            </a:extLst>
          </p:cNvPr>
          <p:cNvSpPr txBox="1"/>
          <p:nvPr/>
        </p:nvSpPr>
        <p:spPr>
          <a:xfrm>
            <a:off x="207972" y="209332"/>
            <a:ext cx="1133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Digitization of customer payments</a:t>
            </a:r>
            <a:endParaRPr lang="en-KE" sz="4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66ABF-6D6A-E983-D379-699D9B810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72" y="6462663"/>
            <a:ext cx="1412853" cy="28537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87CFFC-2A6A-6611-4A7B-04CFA1D858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589" y="1937453"/>
            <a:ext cx="6883661" cy="3504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B9F016-3524-A460-0417-11C2AFF8B12C}"/>
              </a:ext>
            </a:extLst>
          </p:cNvPr>
          <p:cNvSpPr txBox="1"/>
          <p:nvPr/>
        </p:nvSpPr>
        <p:spPr>
          <a:xfrm>
            <a:off x="448294" y="1258058"/>
            <a:ext cx="5526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entury Gothic" panose="020B0502020202020204" pitchFamily="34" charset="0"/>
              </a:rPr>
              <a:t>MSEs (%) that have digitized customers payments </a:t>
            </a:r>
            <a:endParaRPr lang="en-KE" sz="1600" b="1" dirty="0"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4AA283-CA62-850A-AB7F-339A8C390252}"/>
              </a:ext>
            </a:extLst>
          </p:cNvPr>
          <p:cNvSpPr/>
          <p:nvPr/>
        </p:nvSpPr>
        <p:spPr>
          <a:xfrm>
            <a:off x="7951560" y="2392884"/>
            <a:ext cx="3588027" cy="2594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Digital payments: mobile money(send money/</a:t>
            </a:r>
            <a:r>
              <a:rPr lang="en-US" sz="1800" b="0" i="0" u="none" strike="noStrike" baseline="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paybill</a:t>
            </a:r>
            <a:r>
              <a:rPr lang="en-US" sz="1800" b="0" i="0" u="none" strike="noStrike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/buy goods),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Digital record keeping for business facilitates access to credit.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44.1 percent of MSEs had use a digital payment for payment of goods and services by customers.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000" b="0" i="0" u="none" strike="noStrike" baseline="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Use is higher for male MSE owners(47%) compared to females(42%)</a:t>
            </a:r>
            <a:endParaRPr lang="en-K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76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9A6888-D9CB-2DEB-5C8C-8DEA36535317}"/>
              </a:ext>
            </a:extLst>
          </p:cNvPr>
          <p:cNvSpPr/>
          <p:nvPr/>
        </p:nvSpPr>
        <p:spPr>
          <a:xfrm>
            <a:off x="289366" y="52087"/>
            <a:ext cx="8815445" cy="9144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Consumer credit provided by MSEs </a:t>
            </a:r>
            <a:endParaRPr lang="en-KE" sz="3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EBE898-6617-DC85-79C2-F7A053BA1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639" y="2902599"/>
            <a:ext cx="7358971" cy="36897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A6EE93-37B7-FCB1-67DF-999B66604E12}"/>
              </a:ext>
            </a:extLst>
          </p:cNvPr>
          <p:cNvSpPr txBox="1"/>
          <p:nvPr/>
        </p:nvSpPr>
        <p:spPr>
          <a:xfrm>
            <a:off x="1174515" y="2533267"/>
            <a:ext cx="7930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Outstanding consumer credit(in </a:t>
            </a:r>
            <a:r>
              <a:rPr lang="en-US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KSh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advanced by MSEs</a:t>
            </a:r>
            <a:endParaRPr lang="en-KE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47DE06-4C82-EE92-B0D1-51538BBDE5B1}"/>
              </a:ext>
            </a:extLst>
          </p:cNvPr>
          <p:cNvSpPr txBox="1"/>
          <p:nvPr/>
        </p:nvSpPr>
        <p:spPr>
          <a:xfrm>
            <a:off x="340192" y="966487"/>
            <a:ext cx="1047585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The survey sought to assess the value of the outstanding consumer credit advanced by the MSEs to their customers.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Overall, among the 71% of MSEs that provide consumer credit, 38.3 percent of MSEs were owed consumer credit valued at </a:t>
            </a:r>
            <a:r>
              <a:rPr lang="en-US" dirty="0" err="1">
                <a:latin typeface="Century Gothic" panose="020B0502020202020204" pitchFamily="34" charset="0"/>
              </a:rPr>
              <a:t>KSh</a:t>
            </a:r>
            <a:r>
              <a:rPr lang="en-US" dirty="0">
                <a:latin typeface="Century Gothic" panose="020B0502020202020204" pitchFamily="34" charset="0"/>
              </a:rPr>
              <a:t> 1,001 - </a:t>
            </a:r>
            <a:r>
              <a:rPr lang="en-US" dirty="0" err="1">
                <a:latin typeface="Century Gothic" panose="020B0502020202020204" pitchFamily="34" charset="0"/>
              </a:rPr>
              <a:t>KSh</a:t>
            </a:r>
            <a:r>
              <a:rPr lang="en-US" dirty="0">
                <a:latin typeface="Century Gothic" panose="020B0502020202020204" pitchFamily="34" charset="0"/>
              </a:rPr>
              <a:t> 10,000</a:t>
            </a:r>
            <a:endParaRPr lang="en-K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45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029469-7A69-32CA-0EDC-349D6B5CD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8" y="2175785"/>
            <a:ext cx="9807015" cy="43392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92C0076-CE85-0481-F579-1AE02CDEB57D}"/>
              </a:ext>
            </a:extLst>
          </p:cNvPr>
          <p:cNvSpPr txBox="1"/>
          <p:nvPr/>
        </p:nvSpPr>
        <p:spPr>
          <a:xfrm>
            <a:off x="378707" y="209333"/>
            <a:ext cx="1133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Challenges in accessing supplies</a:t>
            </a:r>
            <a:endParaRPr lang="en-KE" sz="4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B32665-15BD-5A65-6C08-29912726A5EC}"/>
              </a:ext>
            </a:extLst>
          </p:cNvPr>
          <p:cNvSpPr txBox="1"/>
          <p:nvPr/>
        </p:nvSpPr>
        <p:spPr>
          <a:xfrm>
            <a:off x="567159" y="1135580"/>
            <a:ext cx="90732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The most cited challenge in accessing supplies is increased product prices (64 % of all MSEs) and supply chain constraints(15.6%)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Other challenges faced by MSEs are highlighted in report. </a:t>
            </a:r>
            <a:endParaRPr lang="en-KE" sz="20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F566ABF-6D6A-E983-D379-699D9B810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72" y="6462663"/>
            <a:ext cx="1412853" cy="2853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CB0FC0-5AAB-0B1B-2C0C-158D68C59A99}"/>
              </a:ext>
            </a:extLst>
          </p:cNvPr>
          <p:cNvSpPr txBox="1"/>
          <p:nvPr/>
        </p:nvSpPr>
        <p:spPr>
          <a:xfrm>
            <a:off x="8583150" y="2849791"/>
            <a:ext cx="1997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Challenges</a:t>
            </a:r>
            <a:r>
              <a:rPr lang="en-US" dirty="0"/>
              <a:t> </a:t>
            </a: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963446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C058AD4-7AE0-D9C8-57A4-A14CE7AE975A}"/>
              </a:ext>
            </a:extLst>
          </p:cNvPr>
          <p:cNvSpPr txBox="1"/>
          <p:nvPr/>
        </p:nvSpPr>
        <p:spPr>
          <a:xfrm>
            <a:off x="253534" y="377687"/>
            <a:ext cx="6976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Training and interventions MSEs need </a:t>
            </a:r>
            <a:r>
              <a:rPr lang="en-US" dirty="0">
                <a:latin typeface="Century Gothic" panose="020B0502020202020204" pitchFamily="34" charset="0"/>
              </a:rPr>
              <a:t>….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8EE112-A904-716B-19FC-AB03253C0E2A}"/>
              </a:ext>
            </a:extLst>
          </p:cNvPr>
          <p:cNvSpPr txBox="1"/>
          <p:nvPr/>
        </p:nvSpPr>
        <p:spPr>
          <a:xfrm>
            <a:off x="6478556" y="1155134"/>
            <a:ext cx="50428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Infrastructure (25.4%) and training (20.3%) were the most cited support required from Government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9208DE-28E8-E229-62F7-9F59E6B2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136" y="2781293"/>
            <a:ext cx="5460758" cy="33124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E45E5C-5F1C-762A-5CFC-456DD5E456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46" y="3429000"/>
            <a:ext cx="5148943" cy="266477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D4B74CE-B151-394C-F03E-7483A4E3BBF6}"/>
              </a:ext>
            </a:extLst>
          </p:cNvPr>
          <p:cNvCxnSpPr>
            <a:cxnSpLocks/>
          </p:cNvCxnSpPr>
          <p:nvPr/>
        </p:nvCxnSpPr>
        <p:spPr>
          <a:xfrm>
            <a:off x="6351037" y="1042737"/>
            <a:ext cx="0" cy="5706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12D8838-9581-9156-81AA-C22AA0ADC200}"/>
              </a:ext>
            </a:extLst>
          </p:cNvPr>
          <p:cNvSpPr txBox="1"/>
          <p:nvPr/>
        </p:nvSpPr>
        <p:spPr>
          <a:xfrm>
            <a:off x="686761" y="2513935"/>
            <a:ext cx="489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Proportion of business owners(%) trained in their area of business</a:t>
            </a:r>
            <a:endParaRPr lang="en-KE" sz="1600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6381AA-DC7C-6F53-D30E-1CCE51F9E8ED}"/>
              </a:ext>
            </a:extLst>
          </p:cNvPr>
          <p:cNvSpPr/>
          <p:nvPr/>
        </p:nvSpPr>
        <p:spPr>
          <a:xfrm>
            <a:off x="467142" y="1289437"/>
            <a:ext cx="4985348" cy="67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Skills gap exists for business owners in MSEs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31.7% of owners of MSEs have received training in their areas.</a:t>
            </a:r>
            <a:endParaRPr lang="en-K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0365D3-FE8E-19BE-C15E-726B5502B5C1}"/>
              </a:ext>
            </a:extLst>
          </p:cNvPr>
          <p:cNvSpPr txBox="1"/>
          <p:nvPr/>
        </p:nvSpPr>
        <p:spPr>
          <a:xfrm>
            <a:off x="6745681" y="2488905"/>
            <a:ext cx="48987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Types of  Non-financial assistance required by MSEs(%) from Government</a:t>
            </a:r>
            <a:endParaRPr lang="en-KE" sz="1600" b="1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38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1FA95-2A0F-DC16-B143-B950E3712D51}"/>
              </a:ext>
            </a:extLst>
          </p:cNvPr>
          <p:cNvSpPr/>
          <p:nvPr/>
        </p:nvSpPr>
        <p:spPr>
          <a:xfrm>
            <a:off x="429344" y="1173214"/>
            <a:ext cx="5528451" cy="64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i="1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Main reasons for business closure  </a:t>
            </a:r>
            <a:endParaRPr lang="en-KE" i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849C2F-213B-5F1A-B7B8-075E6CB964F5}"/>
              </a:ext>
            </a:extLst>
          </p:cNvPr>
          <p:cNvSpPr/>
          <p:nvPr/>
        </p:nvSpPr>
        <p:spPr>
          <a:xfrm>
            <a:off x="279346" y="191387"/>
            <a:ext cx="11356898" cy="64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Closed businesses </a:t>
            </a:r>
            <a:r>
              <a:rPr lang="en-US" sz="35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– </a:t>
            </a:r>
            <a:r>
              <a:rPr lang="en-US" sz="2500" i="1" dirty="0">
                <a:solidFill>
                  <a:schemeClr val="tx1"/>
                </a:solidFill>
                <a:latin typeface="Century Gothic" panose="020B0502020202020204" pitchFamily="34" charset="0"/>
              </a:rPr>
              <a:t>open in 2021, but closed in Nov 2022</a:t>
            </a:r>
            <a:endParaRPr lang="en-KE" sz="2500" i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A047B9-7679-3662-6868-8572BB972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86" y="1849017"/>
            <a:ext cx="7048982" cy="37039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F40BB8-FB1E-955E-D6A2-534E660F6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601" y="6381235"/>
            <a:ext cx="1412853" cy="2853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EE133C1-7192-1CF0-8B18-3A0DDF288157}"/>
              </a:ext>
            </a:extLst>
          </p:cNvPr>
          <p:cNvSpPr txBox="1"/>
          <p:nvPr/>
        </p:nvSpPr>
        <p:spPr>
          <a:xfrm>
            <a:off x="8000999" y="1891005"/>
            <a:ext cx="3526387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Lack of working capital and customer demand are cited as  main reasons for business closure by 42% and 21.2% of MSEs, respectively.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More women </a:t>
            </a:r>
            <a:r>
              <a:rPr lang="en-US" sz="2000" dirty="0" err="1">
                <a:latin typeface="Century Gothic" panose="020B0502020202020204" pitchFamily="34" charset="0"/>
              </a:rPr>
              <a:t>entreprenuers</a:t>
            </a:r>
            <a:r>
              <a:rPr lang="en-US" sz="2000" dirty="0">
                <a:latin typeface="Century Gothic" panose="020B0502020202020204" pitchFamily="34" charset="0"/>
              </a:rPr>
              <a:t> closed their businesses due to illness(10.7) compared to men (5.5).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510033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01FA95-2A0F-DC16-B143-B950E3712D51}"/>
              </a:ext>
            </a:extLst>
          </p:cNvPr>
          <p:cNvSpPr/>
          <p:nvPr/>
        </p:nvSpPr>
        <p:spPr>
          <a:xfrm>
            <a:off x="897991" y="178585"/>
            <a:ext cx="6678466" cy="6485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Closed businesses…  </a:t>
            </a:r>
            <a:endParaRPr lang="en-KE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F5089B6-C385-8F39-A3F0-91DCE4961954}"/>
              </a:ext>
            </a:extLst>
          </p:cNvPr>
          <p:cNvSpPr/>
          <p:nvPr/>
        </p:nvSpPr>
        <p:spPr>
          <a:xfrm>
            <a:off x="894529" y="2240348"/>
            <a:ext cx="4762734" cy="5282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Percentage Businesses that tried to source for working capital before closing</a:t>
            </a: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en-KE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1CD8A6-5D49-9D9C-E70D-89B52DFEA6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06" y="3002456"/>
            <a:ext cx="3819644" cy="31614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D939CBE-A017-58DB-D123-7D5FD6A00059}"/>
              </a:ext>
            </a:extLst>
          </p:cNvPr>
          <p:cNvSpPr/>
          <p:nvPr/>
        </p:nvSpPr>
        <p:spPr>
          <a:xfrm>
            <a:off x="6107576" y="1100843"/>
            <a:ext cx="5280953" cy="11395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More than 50% of business owners that had closed businesses reported that they require capital of </a:t>
            </a:r>
            <a:r>
              <a:rPr lang="en-US" dirty="0" err="1">
                <a:solidFill>
                  <a:schemeClr val="tx1"/>
                </a:solidFill>
                <a:latin typeface="Century Gothic" panose="020B0502020202020204" pitchFamily="34" charset="0"/>
              </a:rPr>
              <a:t>KSh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 20,000 and above to reopen</a:t>
            </a:r>
            <a:endParaRPr lang="en-KE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1944C7E-9AFE-F1AA-6DCE-F9D6B047C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588" y="3070652"/>
            <a:ext cx="4876941" cy="35389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879F985-FD3B-7ACE-FD46-927A918ABF89}"/>
              </a:ext>
            </a:extLst>
          </p:cNvPr>
          <p:cNvSpPr txBox="1"/>
          <p:nvPr/>
        </p:nvSpPr>
        <p:spPr>
          <a:xfrm>
            <a:off x="477078" y="1267355"/>
            <a:ext cx="5101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entury Gothic" panose="020B0502020202020204" pitchFamily="34" charset="0"/>
              </a:rPr>
              <a:t>Findings indicate that 39.7% of business owners that closed tried to get working capital before closing.</a:t>
            </a:r>
            <a:endParaRPr lang="en-KE" dirty="0">
              <a:latin typeface="Century Gothic" panose="020B0502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CA32BC-A2CC-65A1-0CCD-B55AA05B51D5}"/>
              </a:ext>
            </a:extLst>
          </p:cNvPr>
          <p:cNvSpPr/>
          <p:nvPr/>
        </p:nvSpPr>
        <p:spPr>
          <a:xfrm>
            <a:off x="6511588" y="2371328"/>
            <a:ext cx="4556707" cy="794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Percentage of MSEs by amount (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KSh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) required to reopen closed business </a:t>
            </a: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84A211-DD7F-2262-9D22-AB1C4155C2CC}"/>
              </a:ext>
            </a:extLst>
          </p:cNvPr>
          <p:cNvCxnSpPr/>
          <p:nvPr/>
        </p:nvCxnSpPr>
        <p:spPr>
          <a:xfrm>
            <a:off x="6084425" y="696476"/>
            <a:ext cx="0" cy="57893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1C6BE2B8-72FB-D006-6222-71D906206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95" y="6461215"/>
            <a:ext cx="1412853" cy="2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435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6D1820-177F-B890-DC01-E66B3E543D81}"/>
              </a:ext>
            </a:extLst>
          </p:cNvPr>
          <p:cNvSpPr txBox="1"/>
          <p:nvPr/>
        </p:nvSpPr>
        <p:spPr>
          <a:xfrm>
            <a:off x="610545" y="214533"/>
            <a:ext cx="32383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Conclusion</a:t>
            </a:r>
            <a:endParaRPr lang="en-KE" sz="44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54BC04-0315-63B9-94BD-B8287ACE0A66}"/>
              </a:ext>
            </a:extLst>
          </p:cNvPr>
          <p:cNvSpPr/>
          <p:nvPr/>
        </p:nvSpPr>
        <p:spPr>
          <a:xfrm>
            <a:off x="496957" y="1499125"/>
            <a:ext cx="9462051" cy="47971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Findings highlight financial inclusion gaps and challenges across various MSEs segments.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Results will inform future monitoring of policies, programmes, product development and actions that address infrastructural, supply chain issues by MSEs.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tx1"/>
              </a:solidFill>
              <a:latin typeface="Century Gothic" panose="020B050202020202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  <a:cs typeface="Calibri Light" panose="020F0302020204030204" pitchFamily="34" charset="0"/>
              </a:rPr>
              <a:t>Looking forward, in the next waves, we should be able to track the impact of the new innovations such as the financial inclusion fund (Hustlers Fund).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5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2194653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FECF88-FCF6-43E5-21FD-CF79DB2489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575" y="625033"/>
            <a:ext cx="2269739" cy="20950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74324B-39AC-3939-8E3A-74EE5FF552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686" y="763032"/>
            <a:ext cx="2359597" cy="19859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544EF4E-3895-2059-564F-2189DF02C1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7118" y="1101042"/>
            <a:ext cx="1837764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B64D648-E82A-D03F-1E33-2391E704DA23}"/>
              </a:ext>
            </a:extLst>
          </p:cNvPr>
          <p:cNvSpPr txBox="1"/>
          <p:nvPr/>
        </p:nvSpPr>
        <p:spPr>
          <a:xfrm>
            <a:off x="4528937" y="3240912"/>
            <a:ext cx="294458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/>
              <a:t>Thank you</a:t>
            </a:r>
            <a:endParaRPr lang="en-KE" sz="5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B0AF61-C69C-3C0C-6C31-0D6260D9D2E3}"/>
              </a:ext>
            </a:extLst>
          </p:cNvPr>
          <p:cNvSpPr txBox="1"/>
          <p:nvPr/>
        </p:nvSpPr>
        <p:spPr>
          <a:xfrm>
            <a:off x="2097157" y="5128591"/>
            <a:ext cx="10164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Detailed findings in full report accessible in KNBS, CBK and FSD-K websites.</a:t>
            </a:r>
          </a:p>
          <a:p>
            <a:endParaRPr lang="en-KE" dirty="0"/>
          </a:p>
        </p:txBody>
      </p:sp>
    </p:spTree>
    <p:extLst>
      <p:ext uri="{BB962C8B-B14F-4D97-AF65-F5344CB8AC3E}">
        <p14:creationId xmlns:p14="http://schemas.microsoft.com/office/powerpoint/2010/main" val="1646161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F188BC-6E02-A05B-269D-52C0B33B145B}"/>
              </a:ext>
            </a:extLst>
          </p:cNvPr>
          <p:cNvSpPr txBox="1"/>
          <p:nvPr/>
        </p:nvSpPr>
        <p:spPr>
          <a:xfrm>
            <a:off x="400901" y="1634178"/>
            <a:ext cx="7956652" cy="222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Background to MSEs survey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Survey methodology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Findings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200" dirty="0"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Conclusion</a:t>
            </a:r>
          </a:p>
          <a:p>
            <a:endParaRPr lang="en-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27B643-1C7F-4197-9C5A-C3A4F307D6D3}"/>
              </a:ext>
            </a:extLst>
          </p:cNvPr>
          <p:cNvSpPr txBox="1"/>
          <p:nvPr/>
        </p:nvSpPr>
        <p:spPr>
          <a:xfrm>
            <a:off x="517358" y="613610"/>
            <a:ext cx="7423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Outline</a:t>
            </a:r>
            <a:r>
              <a:rPr lang="en-US" dirty="0">
                <a:latin typeface="Century Gothic" panose="020B0502020202020204" pitchFamily="34" charset="0"/>
              </a:rPr>
              <a:t> </a:t>
            </a:r>
            <a:endParaRPr lang="en-KE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73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4623B-DA30-285A-5B03-393EE3004798}"/>
              </a:ext>
            </a:extLst>
          </p:cNvPr>
          <p:cNvSpPr/>
          <p:nvPr/>
        </p:nvSpPr>
        <p:spPr>
          <a:xfrm>
            <a:off x="443605" y="48452"/>
            <a:ext cx="9262098" cy="1020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Background to FinAccess Tracker Surveys</a:t>
            </a:r>
            <a:endParaRPr lang="en-KE" sz="3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3825A4-BE48-7EBF-17F1-F43E78A769FA}"/>
              </a:ext>
            </a:extLst>
          </p:cNvPr>
          <p:cNvSpPr/>
          <p:nvPr/>
        </p:nvSpPr>
        <p:spPr>
          <a:xfrm>
            <a:off x="565525" y="1973419"/>
            <a:ext cx="9492875" cy="3878741"/>
          </a:xfrm>
          <a:custGeom>
            <a:avLst/>
            <a:gdLst>
              <a:gd name="connsiteX0" fmla="*/ 0 w 9549113"/>
              <a:gd name="connsiteY0" fmla="*/ 0 h 3889094"/>
              <a:gd name="connsiteX1" fmla="*/ 9549113 w 9549113"/>
              <a:gd name="connsiteY1" fmla="*/ 0 h 3889094"/>
              <a:gd name="connsiteX2" fmla="*/ 9549113 w 9549113"/>
              <a:gd name="connsiteY2" fmla="*/ 3889094 h 3889094"/>
              <a:gd name="connsiteX3" fmla="*/ 0 w 9549113"/>
              <a:gd name="connsiteY3" fmla="*/ 3889094 h 3889094"/>
              <a:gd name="connsiteX4" fmla="*/ 0 w 9549113"/>
              <a:gd name="connsiteY4" fmla="*/ 0 h 3889094"/>
              <a:gd name="connsiteX0" fmla="*/ 0 w 9560688"/>
              <a:gd name="connsiteY0" fmla="*/ 0 h 3889094"/>
              <a:gd name="connsiteX1" fmla="*/ 9560688 w 9560688"/>
              <a:gd name="connsiteY1" fmla="*/ 23149 h 3889094"/>
              <a:gd name="connsiteX2" fmla="*/ 9549113 w 9560688"/>
              <a:gd name="connsiteY2" fmla="*/ 3889094 h 3889094"/>
              <a:gd name="connsiteX3" fmla="*/ 0 w 9560688"/>
              <a:gd name="connsiteY3" fmla="*/ 3889094 h 3889094"/>
              <a:gd name="connsiteX4" fmla="*/ 0 w 9560688"/>
              <a:gd name="connsiteY4" fmla="*/ 0 h 3889094"/>
              <a:gd name="connsiteX0" fmla="*/ 0 w 9595413"/>
              <a:gd name="connsiteY0" fmla="*/ 34725 h 3923819"/>
              <a:gd name="connsiteX1" fmla="*/ 9595413 w 9595413"/>
              <a:gd name="connsiteY1" fmla="*/ 0 h 3923819"/>
              <a:gd name="connsiteX2" fmla="*/ 9549113 w 9595413"/>
              <a:gd name="connsiteY2" fmla="*/ 3923819 h 3923819"/>
              <a:gd name="connsiteX3" fmla="*/ 0 w 9595413"/>
              <a:gd name="connsiteY3" fmla="*/ 3923819 h 3923819"/>
              <a:gd name="connsiteX4" fmla="*/ 0 w 9595413"/>
              <a:gd name="connsiteY4" fmla="*/ 34725 h 3923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5413" h="3923819">
                <a:moveTo>
                  <a:pt x="0" y="34725"/>
                </a:moveTo>
                <a:lnTo>
                  <a:pt x="9595413" y="0"/>
                </a:lnTo>
                <a:cubicBezTo>
                  <a:pt x="9591555" y="1288648"/>
                  <a:pt x="9552971" y="2635171"/>
                  <a:pt x="9549113" y="3923819"/>
                </a:cubicBezTo>
                <a:lnTo>
                  <a:pt x="0" y="3923819"/>
                </a:lnTo>
                <a:lnTo>
                  <a:pt x="0" y="34725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FinAccess Surveys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Survey monitors </a:t>
            </a:r>
            <a:r>
              <a:rPr lang="en-US" i="1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developments and progress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in the financial sector to gain a better understanding of the inclusivity and overall dynamics of Kenya’s financial landscape.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FinAccess Household sample surveys - 2006, 2009, 2013, 2016, 2019 and in 2021.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Focus on four dimensions namely; </a:t>
            </a:r>
            <a:r>
              <a:rPr lang="en-US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Access, Usage, Quality, Impact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Why MSE Tracker Surveys? 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FinAccess provides a rich sample for understanding micro businesses filling information gaps that most studies are unable to capture, because of the nature of these MSEs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latin typeface="Century Gothic" panose="020B0502020202020204" pitchFamily="34" charset="0"/>
              </a:rPr>
              <a:t>Track and assess policy impact; (MSE COVID-19 tracker survey)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  <a:latin typeface="Century Gothic" panose="020B0502020202020204" pitchFamily="34" charset="0"/>
              </a:rPr>
              <a:t>Inform targeted service and product delivery –for MSEs sector</a:t>
            </a:r>
          </a:p>
          <a:p>
            <a:pPr algn="just">
              <a:spcAft>
                <a:spcPts val="600"/>
              </a:spcAft>
            </a:pPr>
            <a:endParaRPr lang="en-US" sz="2200" b="1" dirty="0">
              <a:solidFill>
                <a:schemeClr val="tx1"/>
              </a:solidFill>
              <a:latin typeface="Century Gothic" panose="020B0502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en-US" sz="2200" b="1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MSEs Tracker Surveys 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a deep-dive to livelihoods approach to inclusive finance - focus on individuals whose main source of income is own business/self employment.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SourceSansPro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u="none" strike="noStrike" baseline="0" dirty="0">
              <a:solidFill>
                <a:schemeClr val="accent1">
                  <a:lumMod val="75000"/>
                </a:schemeClr>
              </a:solidFill>
              <a:latin typeface="SourceSansPro-Ligh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AB0E22-6FF1-8B0C-EBCF-272E926FA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68" y="6525108"/>
            <a:ext cx="1412853" cy="2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68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C82E3D-51A5-3C8F-6545-682F18CB9263}"/>
              </a:ext>
            </a:extLst>
          </p:cNvPr>
          <p:cNvSpPr/>
          <p:nvPr/>
        </p:nvSpPr>
        <p:spPr>
          <a:xfrm>
            <a:off x="447261" y="277371"/>
            <a:ext cx="10078278" cy="3388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MSEs Tracker Methodology </a:t>
            </a:r>
            <a:endParaRPr lang="en-KE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0D184F-F028-AC1F-0C41-FB75149E4B31}"/>
              </a:ext>
            </a:extLst>
          </p:cNvPr>
          <p:cNvSpPr txBox="1"/>
          <p:nvPr/>
        </p:nvSpPr>
        <p:spPr>
          <a:xfrm>
            <a:off x="447261" y="941538"/>
            <a:ext cx="9839739" cy="2042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5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K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3CDA56-AAA3-71D3-92DA-4BF73FB57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28" y="6482495"/>
            <a:ext cx="1412853" cy="28537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A7FB98-F17E-A3DF-6B77-CAF7F989F2FF}"/>
              </a:ext>
            </a:extLst>
          </p:cNvPr>
          <p:cNvSpPr/>
          <p:nvPr/>
        </p:nvSpPr>
        <p:spPr>
          <a:xfrm>
            <a:off x="632791" y="953731"/>
            <a:ext cx="10926418" cy="51912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0" u="none" strike="noStrike" baseline="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Survey sample  </a:t>
            </a:r>
          </a:p>
          <a:p>
            <a:endParaRPr lang="en-US" sz="500" b="1" i="0" u="none" strike="noStrike" baseline="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Findings based on</a:t>
            </a: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2,394 respondents 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drawn from FinAccess 2019 and FinAccess 2021 surveys that met the following criteria;</a:t>
            </a:r>
          </a:p>
          <a:p>
            <a:endParaRPr lang="en-US" sz="5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endParaRPr lang="en-US" sz="5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Main source of income is own business/self employment 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Consented to follow-up surveys during the main FinAccess survey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Provided an active telephone number, and successfully connected(network)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LcParenR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Completed telephone interview  </a:t>
            </a:r>
          </a:p>
          <a:p>
            <a:endParaRPr lang="en-US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r>
              <a:rPr lang="en-US" b="0" i="0" u="none" strike="noStrike" baseline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Therefore, survey </a:t>
            </a:r>
            <a:r>
              <a:rPr lang="en-US" b="1" i="0" u="none" strike="noStrike" baseline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sampling is non-probability based </a:t>
            </a:r>
            <a:r>
              <a:rPr lang="en-US" b="0" i="0" u="none" strike="noStrike" baseline="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on: respondents’ availability, willingness to participate, and accessibility via mobile phone provided. </a:t>
            </a:r>
          </a:p>
          <a:p>
            <a:endParaRPr lang="en-US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Data collection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Data collected between October – November, 2022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Telephone interviews - Computer Assisted Telephone Interview(CATI).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2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615A34-6BC5-F3C8-5584-850FC0DD3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493" y="2738336"/>
            <a:ext cx="5201758" cy="33145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0D919A-2F03-9CF1-87C8-5F828B742BA4}"/>
              </a:ext>
            </a:extLst>
          </p:cNvPr>
          <p:cNvSpPr txBox="1"/>
          <p:nvPr/>
        </p:nvSpPr>
        <p:spPr>
          <a:xfrm>
            <a:off x="462983" y="272004"/>
            <a:ext cx="10418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Findings - Profile of MSEs that Participated in the Survey </a:t>
            </a:r>
            <a:endParaRPr lang="en-KE"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2805ED-3AE4-2862-DC04-252F74C2E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28" y="2492529"/>
            <a:ext cx="5187795" cy="39231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6EEC35-57D9-33C5-F02E-DC3D91BA9F14}"/>
              </a:ext>
            </a:extLst>
          </p:cNvPr>
          <p:cNvSpPr txBox="1"/>
          <p:nvPr/>
        </p:nvSpPr>
        <p:spPr>
          <a:xfrm>
            <a:off x="179407" y="657937"/>
            <a:ext cx="589151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K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Majority (70%) of MSEs are owner operated (no employees).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Women constitute 60.2% of respondents (MSEs) in the survey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0B5AD0-716D-5090-9618-813A340128C4}"/>
              </a:ext>
            </a:extLst>
          </p:cNvPr>
          <p:cNvCxnSpPr>
            <a:cxnSpLocks/>
          </p:cNvCxnSpPr>
          <p:nvPr/>
        </p:nvCxnSpPr>
        <p:spPr>
          <a:xfrm>
            <a:off x="6045844" y="914400"/>
            <a:ext cx="25078" cy="59436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E35BDB5-2A70-EBDA-E161-0BAEF73B0134}"/>
              </a:ext>
            </a:extLst>
          </p:cNvPr>
          <p:cNvSpPr txBox="1"/>
          <p:nvPr/>
        </p:nvSpPr>
        <p:spPr>
          <a:xfrm>
            <a:off x="6334149" y="914400"/>
            <a:ext cx="56864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Sectors mainly in wholesale and retail trade(63.1) and agriculture based business activities (8.9%).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KE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0D6B9-D4BB-3DEF-5ACE-D756165AD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407" y="6443307"/>
            <a:ext cx="1412853" cy="2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06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0D919A-2F03-9CF1-87C8-5F828B742BA4}"/>
              </a:ext>
            </a:extLst>
          </p:cNvPr>
          <p:cNvSpPr txBox="1"/>
          <p:nvPr/>
        </p:nvSpPr>
        <p:spPr>
          <a:xfrm>
            <a:off x="462984" y="120935"/>
            <a:ext cx="87851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Profile of MSEs that Participated in the Survey </a:t>
            </a:r>
            <a:endParaRPr lang="en-KE" sz="30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6EEC35-57D9-33C5-F02E-DC3D91BA9F14}"/>
              </a:ext>
            </a:extLst>
          </p:cNvPr>
          <p:cNvSpPr txBox="1"/>
          <p:nvPr/>
        </p:nvSpPr>
        <p:spPr>
          <a:xfrm>
            <a:off x="462984" y="822692"/>
            <a:ext cx="9834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MSEs monthly turnover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Findings on indicate that 11% of MSEs in the survey had a monthly turnover of less than </a:t>
            </a:r>
            <a:r>
              <a:rPr lang="en-US" sz="2000" dirty="0" err="1">
                <a:latin typeface="Century Gothic" panose="020B0502020202020204" pitchFamily="34" charset="0"/>
              </a:rPr>
              <a:t>KSh</a:t>
            </a:r>
            <a:r>
              <a:rPr lang="en-US" sz="2000" dirty="0">
                <a:latin typeface="Century Gothic" panose="020B0502020202020204" pitchFamily="34" charset="0"/>
              </a:rPr>
              <a:t> 10,000.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At least half of sample reported monthly turnover below </a:t>
            </a:r>
            <a:r>
              <a:rPr lang="en-US" sz="2000" dirty="0" err="1">
                <a:latin typeface="Century Gothic" panose="020B0502020202020204" pitchFamily="34" charset="0"/>
              </a:rPr>
              <a:t>KSh</a:t>
            </a:r>
            <a:r>
              <a:rPr lang="en-US" sz="2000" dirty="0">
                <a:latin typeface="Century Gothic" panose="020B0502020202020204" pitchFamily="34" charset="0"/>
              </a:rPr>
              <a:t> 50,000.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Higher monthly turnover (</a:t>
            </a:r>
            <a:r>
              <a:rPr lang="en-US" sz="2000" dirty="0" err="1">
                <a:latin typeface="Century Gothic" panose="020B0502020202020204" pitchFamily="34" charset="0"/>
              </a:rPr>
              <a:t>KSh</a:t>
            </a:r>
            <a:r>
              <a:rPr lang="en-US" sz="2000" dirty="0">
                <a:latin typeface="Century Gothic" panose="020B0502020202020204" pitchFamily="34" charset="0"/>
              </a:rPr>
              <a:t> 50,000 and above) was reported by MSEs in commercial premises/exhibitions (60%) and those operating at home/online/own residence (57%)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080D6B9-D4BB-3DEF-5ACE-D756165AD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407" y="6443307"/>
            <a:ext cx="1412853" cy="2853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5C2149-D719-13EB-CBA3-5B6541781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825" y="3131016"/>
            <a:ext cx="8994913" cy="3408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876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97FE2E-1BC6-843A-077C-4E083AF7E485}"/>
              </a:ext>
            </a:extLst>
          </p:cNvPr>
          <p:cNvSpPr/>
          <p:nvPr/>
        </p:nvSpPr>
        <p:spPr>
          <a:xfrm>
            <a:off x="390142" y="95693"/>
            <a:ext cx="7402136" cy="878342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</a:rPr>
              <a:t>Access to Loans  </a:t>
            </a:r>
            <a:endParaRPr lang="en-KE" sz="3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128060-57C0-973C-6919-34F1662C7205}"/>
              </a:ext>
            </a:extLst>
          </p:cNvPr>
          <p:cNvSpPr/>
          <p:nvPr/>
        </p:nvSpPr>
        <p:spPr>
          <a:xfrm>
            <a:off x="8778241" y="2312126"/>
            <a:ext cx="3050234" cy="51417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solidFill>
                  <a:schemeClr val="tx1"/>
                </a:solidFill>
                <a:latin typeface="Century Gothic" panose="020B0502020202020204" pitchFamily="34" charset="0"/>
              </a:rPr>
              <a:t>Mobile banking loans emerged as the dominant source of credit by MSEs</a:t>
            </a: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, at 57.2 percent from 45 percent in 2020 (MSE COVID-19 tracker)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Borrowing from informal sources ( Chamas/groups and family/friends) was found to be high among MSEs)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In addition to loans, 36.7% of MSEs depend on trade credit from suppliers</a:t>
            </a:r>
            <a:endParaRPr lang="en-KE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  <a:latin typeface="SourceSansPro-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SourceSansPro-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SourceSansPro-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SourceSansPro-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SourceSansPro-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SourceSansPro-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1">
                  <a:lumMod val="75000"/>
                </a:schemeClr>
              </a:solidFill>
              <a:latin typeface="SourceSansPro-Light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KE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D309B-D3C0-4010-24F8-02CAA82293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2" y="1252330"/>
            <a:ext cx="7645407" cy="4939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FA85BEA-8E1F-D2B4-6E9E-B559A0092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14" y="6476929"/>
            <a:ext cx="1412853" cy="2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826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F5C755-B354-CB3E-5516-169AD116B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78" y="2660396"/>
            <a:ext cx="8308259" cy="39521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CFA6D8-D712-CADB-A38C-514DE7FC46FF}"/>
              </a:ext>
            </a:extLst>
          </p:cNvPr>
          <p:cNvSpPr txBox="1"/>
          <p:nvPr/>
        </p:nvSpPr>
        <p:spPr>
          <a:xfrm>
            <a:off x="370389" y="251688"/>
            <a:ext cx="11331948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Loan default,  and sources of money to repay loans</a:t>
            </a:r>
            <a:endParaRPr lang="en-KE" sz="3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3A52BF-C2D0-65D6-4DFC-6BC7F5B743C9}"/>
              </a:ext>
            </a:extLst>
          </p:cNvPr>
          <p:cNvSpPr txBox="1"/>
          <p:nvPr/>
        </p:nvSpPr>
        <p:spPr>
          <a:xfrm>
            <a:off x="4222478" y="954214"/>
            <a:ext cx="784859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Most MSEs use savings, cut expenses on household expenditures, and borrow to repay loans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entury Gothic" panose="020B0502020202020204" pitchFamily="34" charset="0"/>
              </a:rPr>
              <a:t>More than half (53.6%) of MSEs borrow to repay loans</a:t>
            </a:r>
            <a:endParaRPr lang="en-KE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CB2AB9-5905-BAA7-DC8E-2C229DF3C0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704" y="6463623"/>
            <a:ext cx="1412853" cy="28537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EFD58-EB79-EF20-AE24-53DB71029A72}"/>
              </a:ext>
            </a:extLst>
          </p:cNvPr>
          <p:cNvCxnSpPr>
            <a:cxnSpLocks/>
          </p:cNvCxnSpPr>
          <p:nvPr/>
        </p:nvCxnSpPr>
        <p:spPr>
          <a:xfrm>
            <a:off x="4045226" y="1013790"/>
            <a:ext cx="0" cy="573521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213A3A2-4D2C-0C61-E03B-78843419757B}"/>
              </a:ext>
            </a:extLst>
          </p:cNvPr>
          <p:cNvSpPr txBox="1"/>
          <p:nvPr/>
        </p:nvSpPr>
        <p:spPr>
          <a:xfrm>
            <a:off x="6490896" y="2437437"/>
            <a:ext cx="5541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/>
              <a:t>Other sources of money to repay loans (excluding income from business)</a:t>
            </a:r>
            <a:endParaRPr lang="en-KE" sz="1400" b="1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B2C846-A38B-E48F-0E58-60ECE52351F3}"/>
              </a:ext>
            </a:extLst>
          </p:cNvPr>
          <p:cNvSpPr txBox="1"/>
          <p:nvPr/>
        </p:nvSpPr>
        <p:spPr>
          <a:xfrm>
            <a:off x="179406" y="1013790"/>
            <a:ext cx="3497586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entury Gothic" panose="020B0502020202020204" pitchFamily="34" charset="0"/>
              </a:rPr>
              <a:t>Percentage Borrowers who reported loan defaults by source of loan</a:t>
            </a:r>
          </a:p>
          <a:p>
            <a:endParaRPr lang="en-US" sz="500" b="1" dirty="0">
              <a:latin typeface="Century Gothic" panose="020B0502020202020204" pitchFamily="34" charset="0"/>
            </a:endParaRPr>
          </a:p>
          <a:p>
            <a:r>
              <a:rPr lang="en-US" sz="1400" b="1" dirty="0">
                <a:latin typeface="Century Gothic" panose="020B0502020202020204" pitchFamily="34" charset="0"/>
              </a:rPr>
              <a:t>(</a:t>
            </a:r>
            <a:r>
              <a:rPr lang="en-US" sz="1400" dirty="0">
                <a:latin typeface="Century Gothic" panose="020B0502020202020204" pitchFamily="34" charset="0"/>
              </a:rPr>
              <a:t>default means </a:t>
            </a:r>
            <a:r>
              <a:rPr lang="en-US" sz="1400" i="1" dirty="0">
                <a:latin typeface="Century Gothic" panose="020B0502020202020204" pitchFamily="34" charset="0"/>
              </a:rPr>
              <a:t>Missed/delayed a payment, Never paid loan or Paid late)</a:t>
            </a:r>
            <a:endParaRPr lang="en-KE" sz="1400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97438E0-083E-4114-882C-73E9C1EE396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0070082"/>
              </p:ext>
            </p:extLst>
          </p:nvPr>
        </p:nvGraphicFramePr>
        <p:xfrm>
          <a:off x="2640" y="2391033"/>
          <a:ext cx="4045226" cy="419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7775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3437D6-6FE9-4698-A6BF-498BA83BE07D}"/>
              </a:ext>
            </a:extLst>
          </p:cNvPr>
          <p:cNvSpPr txBox="1"/>
          <p:nvPr/>
        </p:nvSpPr>
        <p:spPr>
          <a:xfrm>
            <a:off x="300943" y="254644"/>
            <a:ext cx="5618300" cy="648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Reasons for taking loans </a:t>
            </a:r>
            <a:endParaRPr lang="en-KE" sz="3500" b="1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00F743-731F-4A08-8CB7-6A7ACED1BC16}"/>
              </a:ext>
            </a:extLst>
          </p:cNvPr>
          <p:cNvGrpSpPr/>
          <p:nvPr/>
        </p:nvGrpSpPr>
        <p:grpSpPr>
          <a:xfrm>
            <a:off x="300943" y="2187615"/>
            <a:ext cx="11586257" cy="3958542"/>
            <a:chOff x="0" y="0"/>
            <a:chExt cx="8582026" cy="2749550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95705654-A81E-4842-AC5C-E5CF38F12C9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73404924"/>
                </p:ext>
              </p:extLst>
            </p:nvPr>
          </p:nvGraphicFramePr>
          <p:xfrm>
            <a:off x="0" y="635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FAEE0069-9962-4FF1-92EF-C6414560470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42836774"/>
                </p:ext>
              </p:extLst>
            </p:nvPr>
          </p:nvGraphicFramePr>
          <p:xfrm>
            <a:off x="4587875" y="0"/>
            <a:ext cx="19558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7" name="Chart 6">
              <a:extLst>
                <a:ext uri="{FF2B5EF4-FFF2-40B4-BE49-F238E27FC236}">
                  <a16:creationId xmlns:a16="http://schemas.microsoft.com/office/drawing/2014/main" id="{9B8C734B-8EAE-4CBA-B766-F54A060AEF5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53745478"/>
                </p:ext>
              </p:extLst>
            </p:nvPr>
          </p:nvGraphicFramePr>
          <p:xfrm>
            <a:off x="6562726" y="0"/>
            <a:ext cx="20193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921E9E1-27FA-9DDF-34CA-A05176B6F3F2}"/>
              </a:ext>
            </a:extLst>
          </p:cNvPr>
          <p:cNvSpPr txBox="1"/>
          <p:nvPr/>
        </p:nvSpPr>
        <p:spPr>
          <a:xfrm>
            <a:off x="300943" y="1089899"/>
            <a:ext cx="108107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Century Gothic" panose="020B0502020202020204" pitchFamily="34" charset="0"/>
              </a:rPr>
              <a:t>The top reasons for taking loans is to purchase stock, run the business, and repay other loans.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K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754A7A-8B12-654A-301A-078495F9E1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97" y="6460667"/>
            <a:ext cx="1412853" cy="285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240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5987</TotalTime>
  <Words>1035</Words>
  <Application>Microsoft Office PowerPoint</Application>
  <PresentationFormat>Widescreen</PresentationFormat>
  <Paragraphs>139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Footlight MT Light</vt:lpstr>
      <vt:lpstr>SourceSansPro-Light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Tabitha Mwangi</dc:creator>
  <cp:lastModifiedBy>Samuel M. Kiemo</cp:lastModifiedBy>
  <cp:revision>29</cp:revision>
  <dcterms:created xsi:type="dcterms:W3CDTF">2023-03-04T18:53:43Z</dcterms:created>
  <dcterms:modified xsi:type="dcterms:W3CDTF">2023-03-13T05:40:19Z</dcterms:modified>
</cp:coreProperties>
</file>